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4" r:id="rId1"/>
  </p:sldMasterIdLst>
  <p:notesMasterIdLst>
    <p:notesMasterId r:id="rId38"/>
  </p:notesMasterIdLst>
  <p:sldIdLst>
    <p:sldId id="273" r:id="rId2"/>
    <p:sldId id="295" r:id="rId3"/>
    <p:sldId id="272" r:id="rId4"/>
    <p:sldId id="258" r:id="rId5"/>
    <p:sldId id="259" r:id="rId6"/>
    <p:sldId id="260" r:id="rId7"/>
    <p:sldId id="261" r:id="rId8"/>
    <p:sldId id="262" r:id="rId9"/>
    <p:sldId id="265" r:id="rId10"/>
    <p:sldId id="269" r:id="rId11"/>
    <p:sldId id="266" r:id="rId12"/>
    <p:sldId id="267" r:id="rId13"/>
    <p:sldId id="268" r:id="rId14"/>
    <p:sldId id="264" r:id="rId15"/>
    <p:sldId id="263" r:id="rId16"/>
    <p:sldId id="270" r:id="rId17"/>
    <p:sldId id="271" r:id="rId18"/>
    <p:sldId id="276" r:id="rId19"/>
    <p:sldId id="274" r:id="rId20"/>
    <p:sldId id="277" r:id="rId21"/>
    <p:sldId id="278" r:id="rId22"/>
    <p:sldId id="280" r:id="rId23"/>
    <p:sldId id="281" r:id="rId24"/>
    <p:sldId id="283" r:id="rId25"/>
    <p:sldId id="282" r:id="rId26"/>
    <p:sldId id="289" r:id="rId27"/>
    <p:sldId id="286" r:id="rId28"/>
    <p:sldId id="285" r:id="rId29"/>
    <p:sldId id="287" r:id="rId30"/>
    <p:sldId id="288" r:id="rId31"/>
    <p:sldId id="290" r:id="rId32"/>
    <p:sldId id="292" r:id="rId33"/>
    <p:sldId id="294" r:id="rId34"/>
    <p:sldId id="293" r:id="rId35"/>
    <p:sldId id="296" r:id="rId36"/>
    <p:sldId id="28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859EC-C8C1-4B75-838E-AE1F31FA09CF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F6E5A-5296-41BC-9AFD-D4CDA8903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F9A4D-1190-357A-2A44-BF6BF981D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C577B9-07D2-9354-0DEB-418CC7739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9F1EC-D339-06E3-7D8C-D55E5FDA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4839-3E9C-4749-AACC-4B2F37AB11AE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7C5CD-4027-66F9-BA87-02EC7772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11B0E-8202-3023-03CA-F012C96C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9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EF8C1-2853-41C5-DCA3-39CCBCFE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F6B033-F4DD-E922-C286-BE45BC420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56717-2D8D-E604-8B98-84F85D87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DBD-9357-4961-9875-2A217EDB384F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372DA-FB57-3407-6CBA-67647738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D6350-3024-B11E-1928-45BACC5D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0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CA304-8F78-0C7C-793A-66CC4C998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7F3B1A-C79E-A2B3-626A-E7A3A3CDF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9F115-8821-4895-BD14-A9396E9E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4B7D-FC87-4E32-BA21-211ECCE5B860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7C444-8685-857A-7ED1-09A32099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B8697-0C53-ABEB-9225-902C8783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6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BD50C-F001-13E0-4C88-36AF3089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1ADE4-888C-6D22-869D-593841AC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25F75-06A9-633B-4637-028ACD3C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9614-FB3C-4384-9197-653D768B0077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C51D1-44E0-739F-6DC6-89B1A85D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B7905-C6A6-079D-3343-1C036AE5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DEBF5-F9D3-0141-19FA-C997D008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BE91F-90C0-21B0-4B29-1DD33AE1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E9CB2-00FE-0FC4-F264-922A59B4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E3E1-C7F2-4C8C-BA99-CA6143D82AE1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D9789-D895-C80B-042F-65CAA379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B926A-EB76-3D0C-D284-0BADFC72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5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23A40-D371-6D14-74E3-DA8381D8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1A463-E42C-E3CF-659D-8A4BAB193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0EA3BE-511B-5FD6-EFA6-8BEACFA5B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FE396-6194-1718-890A-1802B400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E5C7F-4F56-4C6A-B434-046D70CF3D1C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ACC17C-1919-164B-C9F0-36B7DED9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B95210-D390-406B-1787-2BEEBD4D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0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0213A-5058-27CA-98D1-EC2ADFA7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55C54-4196-59E7-06BC-1A222DA11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B78379-3F91-1713-51DD-E77320EB1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AC52F2-85FE-0F44-07B3-DC9CFF92D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1AE675-9431-31BE-8364-24121DDFA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9C7FDF-282E-5FBB-00C9-09BCDB3B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3E449-08F2-4279-A7FF-2F3320677941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B2D453-5A8D-925B-2FB3-C729D1E9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966D9E-6DBF-5CEE-ED10-178BB902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0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B0E54-1135-132C-A911-BDD566FD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948BD3-BBC9-598E-619E-EAD6D343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F6D8-99BA-46BC-9A5B-CCB203AF9A0D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ADB8E-9081-D1A2-99FF-2F629F6D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B1A5E-BF1A-A779-4A6B-D16771BC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9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7C3CD5-94AC-C0F8-CDC3-0A997CF5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F36C-72EE-4701-AAD6-B3E8B872DED3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671A37-6C61-7AF6-4752-95E7813C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F29080-9A3B-EE33-656A-BC1573E6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1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E1D27-823C-7E0F-44B0-4285121D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3FD63-D8C9-789B-4396-A1016F2F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353D96-7DFB-02D3-D55B-EF402C5FC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B943F-6B8C-F7D1-AB45-F56C3C88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EDC3-1D5C-4733-87B0-C25ABAFED4AC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412C2-A0C9-688F-C28C-EA747DEC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2FC48-7DC7-72FA-F5AA-2C0B9CC4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4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ABB1B-A6BA-82B1-851B-FD35DCAC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764F3D-838A-CA76-E6CB-A60E49BBF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215D0-CBBB-706C-668B-020030B7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B4F65A-C0E9-CE43-3449-FC94F00A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1D93-EF85-451E-88DE-7A8F74521A3F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B4DFC3-D3F1-E82B-8941-19821F87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189E7-59B4-7A86-1F6F-804E732C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2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82E8ED-DFC7-3505-30DB-E97F591F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F82C1-1AB4-C3EE-6D5D-583C6884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36B85-8093-8C37-39E3-FAB4C7B6C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174F5-4F8F-4BD7-AB4D-0D7CD230E47F}" type="datetime1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7A638-B2E6-869A-0136-8B397C941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9FE68-3124-F972-169A-335432E81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3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6D5C7-825C-9159-8E15-C39BE3595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경력 기술서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C879F2-B9B1-C8F3-C5D6-BFBA48A5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작성자</a:t>
            </a:r>
            <a:r>
              <a:rPr lang="en-US" altLang="ko-KR" dirty="0"/>
              <a:t>: </a:t>
            </a:r>
            <a:r>
              <a:rPr lang="ko-KR" altLang="en-US" dirty="0"/>
              <a:t>최병찬</a:t>
            </a:r>
          </a:p>
        </p:txBody>
      </p:sp>
    </p:spTree>
    <p:extLst>
      <p:ext uri="{BB962C8B-B14F-4D97-AF65-F5344CB8AC3E}">
        <p14:creationId xmlns:p14="http://schemas.microsoft.com/office/powerpoint/2010/main" val="136279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1524000" y="5433460"/>
            <a:ext cx="1014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최초 접근 시에 로그인 화면 노출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OAuth2 </a:t>
            </a:r>
            <a:r>
              <a:rPr lang="ko-KR" altLang="en-US" dirty="0"/>
              <a:t>로그인 기능을 직접 구현했기 때문에</a:t>
            </a:r>
            <a:br>
              <a:rPr lang="en-US" altLang="ko-KR" dirty="0"/>
            </a:br>
            <a:r>
              <a:rPr lang="en-US" altLang="ko-KR" dirty="0" err="1"/>
              <a:t>Keycloak</a:t>
            </a:r>
            <a:r>
              <a:rPr lang="en-US" altLang="ko-KR" dirty="0"/>
              <a:t> </a:t>
            </a:r>
            <a:r>
              <a:rPr lang="ko-KR" altLang="en-US" dirty="0"/>
              <a:t>서버로 </a:t>
            </a:r>
            <a:r>
              <a:rPr lang="ko-KR" altLang="en-US" dirty="0" err="1"/>
              <a:t>리다이렉트</a:t>
            </a:r>
            <a:r>
              <a:rPr lang="ko-KR" altLang="en-US" dirty="0"/>
              <a:t> 시켜 기존 사용하던 로그인 화면을 그대로 사용 가능하였고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>
                <a:solidFill>
                  <a:srgbClr val="FF0000"/>
                </a:solidFill>
              </a:rPr>
              <a:t>로그인 계정 또한 별도 생성 필요 없이 자사 임직원 아이디로 동일하게 로그인 가능</a:t>
            </a:r>
            <a:r>
              <a:rPr lang="en-US" altLang="ko-KR" b="1" dirty="0">
                <a:solidFill>
                  <a:srgbClr val="FF0000"/>
                </a:solidFill>
              </a:rPr>
              <a:t>(SSO)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A0FA04-BF13-E05D-C987-1A989A372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493"/>
            <a:ext cx="12192000" cy="4719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152E9-A52B-1BC9-240C-51EA3AA89F1D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17B7C-BED9-D876-2653-7FAAEAB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5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5634445" y="6162111"/>
            <a:ext cx="128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메인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F0C86-29B6-8C78-5ECE-191F188A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76287"/>
            <a:ext cx="11010900" cy="5305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7EC9D-BF17-B4A5-53AC-51E371EA1488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3DD362-4995-41A9-9AC6-DAACAAF6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04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3849187" y="6383391"/>
            <a:ext cx="320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u="sng" dirty="0"/>
              <a:t>서비스 점검 전환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ED1677-2B12-3438-B8D2-A5359DDF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62" y="105277"/>
            <a:ext cx="8923408" cy="6266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C23F10-CE98-CC55-DE0D-DAFE446F169C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57F475-3A8C-8B08-0C27-6FBA3857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3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0A323D-1A7C-7F22-14E3-8F3955ECE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" y="696405"/>
            <a:ext cx="2527649" cy="5465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CCADDB-DC47-8ACE-1CA2-C4EA0F2F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74" y="696405"/>
            <a:ext cx="2527649" cy="5465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883BF1-D18F-032C-B9E3-5A88260E2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23" y="696404"/>
            <a:ext cx="2527649" cy="5465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E489C-20C5-F305-10F2-5F66C9F03CA1}"/>
              </a:ext>
            </a:extLst>
          </p:cNvPr>
          <p:cNvSpPr txBox="1"/>
          <p:nvPr/>
        </p:nvSpPr>
        <p:spPr>
          <a:xfrm>
            <a:off x="7780066" y="696404"/>
            <a:ext cx="42029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반응형 웹디자인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설계부터 반응형으로 개발했기 때문에 모바일에서도 사용 가능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긴급 상황 발생 시</a:t>
            </a:r>
            <a:r>
              <a:rPr lang="ko-KR" altLang="en-US" b="1" dirty="0"/>
              <a:t> 컴퓨터가 없는 야외에서도 점검 페이지로의 전환이 가능하게끔 개발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SPA(Single Page Application)</a:t>
            </a:r>
          </a:p>
          <a:p>
            <a:r>
              <a:rPr lang="en-US" altLang="ko-KR" dirty="0"/>
              <a:t>Svelte </a:t>
            </a:r>
            <a:r>
              <a:rPr lang="ko-KR" altLang="en-US" dirty="0"/>
              <a:t>의 </a:t>
            </a:r>
            <a:r>
              <a:rPr lang="en-US" altLang="ko-KR" dirty="0"/>
              <a:t>spa-routing </a:t>
            </a:r>
            <a:r>
              <a:rPr lang="ko-KR" altLang="en-US" dirty="0"/>
              <a:t>기능을 사용해 </a:t>
            </a:r>
            <a:r>
              <a:rPr lang="ko-KR" altLang="en-US" b="1" dirty="0"/>
              <a:t>하나의 페이지</a:t>
            </a:r>
            <a:r>
              <a:rPr lang="ko-KR" altLang="en-US" dirty="0"/>
              <a:t>로 만들었기 때문에 다른 페이지로 전환시에도 </a:t>
            </a:r>
            <a:r>
              <a:rPr lang="ko-KR" altLang="en-US" b="1" dirty="0" err="1"/>
              <a:t>새로고침</a:t>
            </a:r>
            <a:r>
              <a:rPr lang="ko-KR" altLang="en-US" b="1" dirty="0"/>
              <a:t> 없이 </a:t>
            </a:r>
            <a:r>
              <a:rPr lang="ko-KR" altLang="en-US" b="1" dirty="0" err="1"/>
              <a:t>매끄로운</a:t>
            </a:r>
            <a:r>
              <a:rPr lang="ko-KR" altLang="en-US" b="1" dirty="0"/>
              <a:t> 이동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시스템은 페이지가 적을 뿐더러 각 서비스 별로 컴포넌트 재사용성이 높고 </a:t>
            </a:r>
            <a:r>
              <a:rPr lang="ko-KR" altLang="en-US" b="1" dirty="0"/>
              <a:t>검색 엔진 노출이 필요 없는 내부 시스템이기에 해당 기술을 적용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9B2CA-4671-ECA4-90E9-414C4C4C5664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62AAD1-6E16-3002-FBE0-FE19B237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1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D558E1-4F82-BC64-13D5-5183728E3F89}"/>
              </a:ext>
            </a:extLst>
          </p:cNvPr>
          <p:cNvSpPr txBox="1"/>
          <p:nvPr/>
        </p:nvSpPr>
        <p:spPr>
          <a:xfrm>
            <a:off x="6450937" y="1006970"/>
            <a:ext cx="56010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대쉬보드</a:t>
            </a:r>
            <a:r>
              <a:rPr lang="ko-KR" altLang="en-US" b="1" dirty="0"/>
              <a:t> 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일반적인 </a:t>
            </a:r>
            <a:r>
              <a:rPr lang="en-US" altLang="ko-KR" dirty="0" err="1"/>
              <a:t>gRPC</a:t>
            </a:r>
            <a:r>
              <a:rPr lang="ko-KR" altLang="en-US" dirty="0"/>
              <a:t>는 브라우저에서 사용 불가능하기에 </a:t>
            </a:r>
            <a:r>
              <a:rPr lang="en-US" altLang="ko-KR" b="1" dirty="0" err="1"/>
              <a:t>gRPC</a:t>
            </a:r>
            <a:r>
              <a:rPr lang="en-US" altLang="ko-KR" b="1" dirty="0"/>
              <a:t>-web </a:t>
            </a:r>
            <a:r>
              <a:rPr lang="ko-KR" altLang="en-US" b="1" dirty="0"/>
              <a:t>사용</a:t>
            </a:r>
            <a:r>
              <a:rPr lang="en-US" altLang="ko-KR" dirty="0"/>
              <a:t>. </a:t>
            </a:r>
            <a:r>
              <a:rPr lang="ko-KR" altLang="en-US" dirty="0"/>
              <a:t>서버에 </a:t>
            </a:r>
            <a:r>
              <a:rPr lang="en-US" altLang="ko-KR" b="1" dirty="0"/>
              <a:t>envoy proxy server </a:t>
            </a:r>
            <a:r>
              <a:rPr lang="ko-KR" altLang="en-US" b="1" dirty="0"/>
              <a:t>을 두어 해당 서버를 경유해 </a:t>
            </a:r>
            <a:r>
              <a:rPr lang="en-US" altLang="ko-KR" b="1" dirty="0" err="1"/>
              <a:t>golang</a:t>
            </a:r>
            <a:r>
              <a:rPr lang="en-US" altLang="ko-KR" b="1" dirty="0"/>
              <a:t> </a:t>
            </a:r>
            <a:r>
              <a:rPr lang="en-US" altLang="ko-KR" b="1" dirty="0" err="1"/>
              <a:t>gRPC</a:t>
            </a:r>
            <a:r>
              <a:rPr lang="ko-KR" altLang="en-US" b="1" dirty="0"/>
              <a:t> 서버로 통신</a:t>
            </a:r>
            <a:r>
              <a:rPr lang="ko-KR" altLang="en-US" dirty="0"/>
              <a:t> 가능하게끔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개발한 시스템 서버에서 </a:t>
            </a:r>
            <a:r>
              <a:rPr lang="ko-KR" altLang="en-US" b="1" dirty="0" err="1"/>
              <a:t>대쉬보드를</a:t>
            </a:r>
            <a:r>
              <a:rPr lang="ko-KR" altLang="en-US" b="1" dirty="0"/>
              <a:t> 보여주기 위해 각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클러스터에 리소스 상태를 </a:t>
            </a:r>
            <a:r>
              <a:rPr lang="en-US" altLang="ko-KR" b="1" dirty="0"/>
              <a:t>API</a:t>
            </a:r>
            <a:r>
              <a:rPr lang="ko-KR" altLang="en-US" b="1" dirty="0"/>
              <a:t> 서버에 질의</a:t>
            </a:r>
            <a:r>
              <a:rPr lang="ko-KR" altLang="en-US" dirty="0"/>
              <a:t>하는데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메인 </a:t>
            </a:r>
            <a:r>
              <a:rPr lang="ko-KR" altLang="en-US" dirty="0" err="1"/>
              <a:t>대쉬보드</a:t>
            </a:r>
            <a:r>
              <a:rPr lang="ko-KR" altLang="en-US" dirty="0"/>
              <a:t> 화면에서 서비스가 늘어날수록 질의해야 되는 것들이 많아지고 다수의 사용자</a:t>
            </a:r>
            <a:r>
              <a:rPr lang="en-US" altLang="ko-KR" dirty="0"/>
              <a:t>, </a:t>
            </a:r>
            <a:r>
              <a:rPr lang="ko-KR" altLang="en-US" dirty="0"/>
              <a:t>혹은 여러 탭을 띄워 중복 호출하면 </a:t>
            </a:r>
            <a:r>
              <a:rPr lang="en-US" altLang="ko-KR" b="1" dirty="0"/>
              <a:t>K8S API </a:t>
            </a:r>
            <a:r>
              <a:rPr lang="ko-KR" altLang="en-US" b="1" dirty="0"/>
              <a:t>서버가 부하를 받을 수 있기 때문에 요청에 딜레이를 주기 위해서 리소스 상태를 </a:t>
            </a:r>
            <a:r>
              <a:rPr lang="en-US" altLang="ko-KR" b="1" dirty="0"/>
              <a:t>Redis</a:t>
            </a:r>
            <a:r>
              <a:rPr lang="ko-KR" altLang="en-US" b="1" dirty="0"/>
              <a:t> 에 </a:t>
            </a:r>
            <a:r>
              <a:rPr lang="ko-KR" altLang="en-US" b="1" dirty="0" err="1"/>
              <a:t>캐싱</a:t>
            </a:r>
            <a:r>
              <a:rPr lang="ko-KR" altLang="en-US" b="1" dirty="0"/>
              <a:t> 처리</a:t>
            </a:r>
            <a:r>
              <a:rPr lang="ko-KR" altLang="en-US" dirty="0"/>
              <a:t>함</a:t>
            </a:r>
            <a:r>
              <a:rPr lang="en-US" altLang="ko-KR" dirty="0"/>
              <a:t>.(3</a:t>
            </a:r>
            <a:r>
              <a:rPr lang="ko-KR" altLang="en-US" dirty="0"/>
              <a:t>초 간격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69EB7-2DCA-2629-A141-3B39A08B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" y="1023255"/>
            <a:ext cx="6310954" cy="4706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B23E8-AAD7-AF64-4842-5F9377A8C8CF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C7DE73-E76E-AD9E-1034-2403C6E2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268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5486401" y="695086"/>
            <a:ext cx="6766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OAuth2 </a:t>
            </a:r>
            <a:r>
              <a:rPr lang="ko-KR" altLang="en-US" b="1" dirty="0"/>
              <a:t>로그인 미들웨어 직접 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Keycloak</a:t>
            </a:r>
            <a:r>
              <a:rPr lang="en-US" altLang="ko-KR" b="1" dirty="0"/>
              <a:t> server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client id, secret </a:t>
            </a:r>
            <a:r>
              <a:rPr lang="ko-KR" altLang="en-US" dirty="0"/>
              <a:t>로 하여금</a:t>
            </a:r>
            <a:endParaRPr lang="en-US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grant_type</a:t>
            </a:r>
            <a:r>
              <a:rPr lang="en-US" altLang="ko-KR" b="1" dirty="0">
                <a:solidFill>
                  <a:srgbClr val="FF0000"/>
                </a:solidFill>
              </a:rPr>
              <a:t>: authorization code flow</a:t>
            </a:r>
            <a:r>
              <a:rPr lang="ko-KR" altLang="en-US" b="1" dirty="0">
                <a:solidFill>
                  <a:srgbClr val="FF0000"/>
                </a:solidFill>
              </a:rPr>
              <a:t>로 로그인 기능 직접 구현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/>
              <a:t>로 받은 </a:t>
            </a:r>
            <a:r>
              <a:rPr lang="en-US" altLang="ko-KR" dirty="0"/>
              <a:t>code</a:t>
            </a:r>
            <a:r>
              <a:rPr lang="ko-KR" altLang="en-US" dirty="0"/>
              <a:t>를 사용하여 </a:t>
            </a:r>
            <a:r>
              <a:rPr lang="en-US" altLang="ko-KR" dirty="0"/>
              <a:t>Access token </a:t>
            </a:r>
            <a:r>
              <a:rPr lang="ko-KR" altLang="en-US" dirty="0"/>
              <a:t>을 발급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keycloak</a:t>
            </a:r>
            <a:r>
              <a:rPr lang="en-US" altLang="ko-KR" b="1" dirty="0"/>
              <a:t> </a:t>
            </a:r>
            <a:r>
              <a:rPr lang="ko-KR" altLang="en-US" b="1" dirty="0"/>
              <a:t>서버의 퍼블릭 키로 해당 토큰이 정상적인 토큰인지를 검증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이상이 없다면 이를 특정 로직에 따라 키를 발급하고 </a:t>
            </a:r>
            <a:r>
              <a:rPr lang="ko-KR" altLang="en-US" b="1" dirty="0"/>
              <a:t>토큰은 기존에 </a:t>
            </a:r>
            <a:r>
              <a:rPr lang="ko-KR" altLang="en-US" b="1" dirty="0" err="1"/>
              <a:t>정해놓은</a:t>
            </a:r>
            <a:r>
              <a:rPr lang="ko-KR" altLang="en-US" b="1" dirty="0"/>
              <a:t> 시크릿을 통해 </a:t>
            </a:r>
            <a:r>
              <a:rPr lang="ko-KR" altLang="en-US" b="1" dirty="0" err="1"/>
              <a:t>레디스에</a:t>
            </a:r>
            <a:r>
              <a:rPr lang="ko-KR" altLang="en-US" b="1" dirty="0"/>
              <a:t> </a:t>
            </a:r>
            <a:r>
              <a:rPr lang="en-US" altLang="ko-KR" b="1" dirty="0"/>
              <a:t>refresh token </a:t>
            </a:r>
            <a:r>
              <a:rPr lang="ko-KR" altLang="en-US" b="1" dirty="0"/>
              <a:t>만료시간만큼 </a:t>
            </a:r>
            <a:r>
              <a:rPr lang="en-US" altLang="ko-KR" b="1" dirty="0"/>
              <a:t>TTL</a:t>
            </a:r>
            <a:r>
              <a:rPr lang="ko-KR" altLang="en-US" b="1" dirty="0"/>
              <a:t>을 걸어 암호화하여 저장</a:t>
            </a:r>
            <a:r>
              <a:rPr lang="en-US" altLang="ko-KR" dirty="0"/>
              <a:t>, </a:t>
            </a:r>
            <a:r>
              <a:rPr lang="ko-KR" altLang="en-US" dirty="0"/>
              <a:t>브라우저 쿠키에 해당 키 발급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 요청시에 들어온 쿠키로 하여금 </a:t>
            </a:r>
            <a:r>
              <a:rPr lang="en-US" altLang="ko-KR" dirty="0" err="1"/>
              <a:t>redis</a:t>
            </a:r>
            <a:r>
              <a:rPr lang="en-US" altLang="ko-KR" dirty="0"/>
              <a:t> </a:t>
            </a:r>
            <a:r>
              <a:rPr lang="ko-KR" altLang="en-US" dirty="0"/>
              <a:t>에서 토큰을 찾고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토큰이 있다면 해당 </a:t>
            </a:r>
            <a:r>
              <a:rPr lang="en-US" altLang="ko-KR" dirty="0"/>
              <a:t>access token </a:t>
            </a:r>
            <a:r>
              <a:rPr lang="ko-KR" altLang="en-US" b="1" dirty="0"/>
              <a:t>만료 시간 체크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만료가 안됐다면</a:t>
            </a:r>
            <a:r>
              <a:rPr lang="en-US" altLang="ko-KR" dirty="0"/>
              <a:t> </a:t>
            </a:r>
            <a:r>
              <a:rPr lang="en-US" altLang="ko-KR" b="1" dirty="0"/>
              <a:t>payload </a:t>
            </a:r>
            <a:r>
              <a:rPr lang="ko-KR" altLang="en-US" b="1" dirty="0"/>
              <a:t>의 권한 체크</a:t>
            </a:r>
            <a:r>
              <a:rPr lang="ko-KR" altLang="en-US" dirty="0"/>
              <a:t> 이후</a:t>
            </a:r>
            <a:r>
              <a:rPr lang="en-US" altLang="ko-KR" dirty="0"/>
              <a:t> </a:t>
            </a:r>
            <a:r>
              <a:rPr lang="ko-KR" altLang="en-US" dirty="0"/>
              <a:t>응답 수행</a:t>
            </a:r>
            <a:endParaRPr lang="en-US" altLang="ko-KR" dirty="0"/>
          </a:p>
          <a:p>
            <a:r>
              <a:rPr lang="ko-KR" altLang="en-US" b="1" dirty="0"/>
              <a:t>만료가 됐으면 </a:t>
            </a:r>
            <a:r>
              <a:rPr lang="en-US" altLang="ko-KR" b="1" dirty="0"/>
              <a:t>refresh token </a:t>
            </a:r>
            <a:r>
              <a:rPr lang="ko-KR" altLang="en-US" b="1" dirty="0"/>
              <a:t>을 통한 </a:t>
            </a:r>
            <a:r>
              <a:rPr lang="en-US" altLang="ko-KR" b="1" dirty="0"/>
              <a:t>access token </a:t>
            </a:r>
            <a:r>
              <a:rPr lang="ko-KR" altLang="en-US" b="1" dirty="0"/>
              <a:t>재 발행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토큰이 </a:t>
            </a:r>
            <a:r>
              <a:rPr lang="en-US" altLang="ko-KR" dirty="0" err="1"/>
              <a:t>redis</a:t>
            </a:r>
            <a:r>
              <a:rPr lang="ko-KR" altLang="en-US" dirty="0"/>
              <a:t>에 없다면 </a:t>
            </a:r>
            <a:r>
              <a:rPr lang="en-US" altLang="ko-KR" dirty="0"/>
              <a:t>TTL</a:t>
            </a:r>
            <a:r>
              <a:rPr lang="ko-KR" altLang="en-US" dirty="0"/>
              <a:t>을 넘어 </a:t>
            </a:r>
            <a:r>
              <a:rPr lang="en-US" altLang="ko-KR" dirty="0"/>
              <a:t>refresh token </a:t>
            </a:r>
            <a:r>
              <a:rPr lang="ko-KR" altLang="en-US" dirty="0"/>
              <a:t>까지 만료가 됐거나 잘못된 요청으로 판단하고 처음부터 다시 </a:t>
            </a:r>
            <a:r>
              <a:rPr lang="en-US" altLang="ko-KR" dirty="0"/>
              <a:t>access token </a:t>
            </a:r>
            <a:r>
              <a:rPr lang="ko-KR" altLang="en-US" dirty="0"/>
              <a:t>발급을 필요로 하게끔 함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7282E-D185-6948-9F22-B28E0784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" y="729922"/>
            <a:ext cx="5368154" cy="1924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AE015C-E3B2-F74D-9DBB-94EA1F30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" y="3153010"/>
            <a:ext cx="5366797" cy="2568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9232EC-CFF2-BEC2-CAE0-F94E51400736}"/>
              </a:ext>
            </a:extLst>
          </p:cNvPr>
          <p:cNvSpPr txBox="1"/>
          <p:nvPr/>
        </p:nvSpPr>
        <p:spPr>
          <a:xfrm>
            <a:off x="27161" y="2743200"/>
            <a:ext cx="5450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환경변수 </a:t>
            </a:r>
            <a:r>
              <a:rPr lang="ko-KR" altLang="en-US" sz="1000" dirty="0" err="1"/>
              <a:t>시크릿들은</a:t>
            </a:r>
            <a:r>
              <a:rPr lang="ko-KR" altLang="en-US" sz="1000" dirty="0"/>
              <a:t> 개발 당시에 사용하던 것으로 현재는 사용 불가능하며 예시로 올렸습니다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78F22-B7AB-FEE6-BF7D-06EFCA8A921B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1B672D-70DC-F71E-E2EB-DE2468C1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44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CB48FD8-9568-2E5C-80F9-7DFAA2CA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" y="643618"/>
            <a:ext cx="5181600" cy="2000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56A64-A686-1D81-174F-18614C331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2643868"/>
            <a:ext cx="6383733" cy="4003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CEA6D6-F820-F72F-77F3-3BDFBEF12022}"/>
              </a:ext>
            </a:extLst>
          </p:cNvPr>
          <p:cNvSpPr txBox="1"/>
          <p:nvPr/>
        </p:nvSpPr>
        <p:spPr>
          <a:xfrm>
            <a:off x="6877657" y="643618"/>
            <a:ext cx="51815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 개발한 </a:t>
            </a:r>
            <a:r>
              <a:rPr lang="en-US" altLang="ko-KR" b="1" dirty="0"/>
              <a:t>Deploy client </a:t>
            </a:r>
            <a:r>
              <a:rPr lang="ko-KR" altLang="en-US" b="1" dirty="0"/>
              <a:t>재사용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자사 인프라</a:t>
            </a:r>
            <a:r>
              <a:rPr lang="ko-KR" altLang="en-US" dirty="0"/>
              <a:t>를 코드화 시켜</a:t>
            </a:r>
            <a:r>
              <a:rPr lang="en-US" altLang="ko-KR" dirty="0"/>
              <a:t>(Infra as Code),</a:t>
            </a:r>
            <a:br>
              <a:rPr lang="en-US" altLang="ko-KR" dirty="0"/>
            </a:br>
            <a:r>
              <a:rPr lang="en-US" altLang="ko-KR" b="1" dirty="0"/>
              <a:t>git </a:t>
            </a:r>
            <a:r>
              <a:rPr lang="ko-KR" altLang="en-US" b="1" dirty="0"/>
              <a:t>에 형상 관리하여 배포</a:t>
            </a:r>
            <a:r>
              <a:rPr lang="en-US" altLang="ko-KR" b="1" dirty="0"/>
              <a:t>(Code Sync)</a:t>
            </a:r>
            <a:r>
              <a:rPr lang="ko-KR" altLang="en-US" dirty="0"/>
              <a:t> 시키고 있기 때문에</a:t>
            </a:r>
            <a:endParaRPr lang="en-US" altLang="ko-KR" dirty="0"/>
          </a:p>
          <a:p>
            <a:r>
              <a:rPr lang="ko-KR" altLang="en-US" b="1" dirty="0"/>
              <a:t>정상 서비스</a:t>
            </a:r>
            <a:r>
              <a:rPr lang="en-US" altLang="ko-KR" b="1" dirty="0"/>
              <a:t>&lt;-&gt;</a:t>
            </a:r>
            <a:r>
              <a:rPr lang="ko-KR" altLang="en-US" b="1" dirty="0"/>
              <a:t>점검 서비스 전환 시</a:t>
            </a:r>
            <a:r>
              <a:rPr lang="ko-KR" altLang="en-US" dirty="0"/>
              <a:t>에 단순히 </a:t>
            </a:r>
            <a:r>
              <a:rPr lang="en-US" altLang="ko-KR" b="1" dirty="0"/>
              <a:t>Kubernetes API </a:t>
            </a:r>
            <a:r>
              <a:rPr lang="ko-KR" altLang="en-US" b="1" dirty="0"/>
              <a:t>로 리소스 상태 변경 하는 것으로는 적용이 일시적으로만 됨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정상 서비스로 라우팅 되는 </a:t>
            </a:r>
            <a:r>
              <a:rPr lang="en-US" altLang="ko-KR" dirty="0"/>
              <a:t>code</a:t>
            </a:r>
            <a:r>
              <a:rPr lang="ko-KR" altLang="en-US" dirty="0"/>
              <a:t>로의 </a:t>
            </a:r>
            <a:r>
              <a:rPr lang="en-US" altLang="ko-KR" dirty="0"/>
              <a:t>sync</a:t>
            </a:r>
            <a:r>
              <a:rPr lang="ko-KR" altLang="en-US" dirty="0"/>
              <a:t>가 다시 수행되기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b="1" dirty="0">
                <a:solidFill>
                  <a:srgbClr val="FF0000"/>
                </a:solidFill>
              </a:rPr>
              <a:t>해당 작업 수행시에 배포 </a:t>
            </a:r>
            <a:r>
              <a:rPr lang="en-US" altLang="ko-KR" b="1" dirty="0">
                <a:solidFill>
                  <a:srgbClr val="FF0000"/>
                </a:solidFill>
              </a:rPr>
              <a:t>git repo</a:t>
            </a:r>
            <a:r>
              <a:rPr lang="ko-KR" altLang="en-US" b="1" dirty="0">
                <a:solidFill>
                  <a:srgbClr val="FF0000"/>
                </a:solidFill>
              </a:rPr>
              <a:t>에 대한 코드 수정이 무조건 필요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기 개발한 </a:t>
            </a:r>
            <a:r>
              <a:rPr lang="en-US" altLang="ko-KR" b="1" dirty="0"/>
              <a:t>deploy client </a:t>
            </a:r>
            <a:r>
              <a:rPr lang="ko-KR" altLang="en-US" b="1" dirty="0"/>
              <a:t>를 재사용</a:t>
            </a:r>
            <a:r>
              <a:rPr lang="ko-KR" altLang="en-US" dirty="0"/>
              <a:t>해 배포 스펙을 </a:t>
            </a:r>
            <a:r>
              <a:rPr lang="en-US" altLang="ko-KR" dirty="0"/>
              <a:t>deploy server </a:t>
            </a:r>
            <a:r>
              <a:rPr lang="ko-KR" altLang="en-US" dirty="0"/>
              <a:t>로 전달하여 </a:t>
            </a:r>
            <a:r>
              <a:rPr lang="ko-KR" altLang="en-US" b="1" dirty="0">
                <a:solidFill>
                  <a:srgbClr val="FF0000"/>
                </a:solidFill>
              </a:rPr>
              <a:t>배포</a:t>
            </a:r>
            <a:r>
              <a:rPr lang="en-US" altLang="ko-KR" b="1" dirty="0">
                <a:solidFill>
                  <a:srgbClr val="FF0000"/>
                </a:solidFill>
              </a:rPr>
              <a:t> repo</a:t>
            </a:r>
            <a:r>
              <a:rPr lang="ko-KR" altLang="en-US" b="1" dirty="0">
                <a:solidFill>
                  <a:srgbClr val="FF0000"/>
                </a:solidFill>
              </a:rPr>
              <a:t>의 코드 수정시켜 점검 페이지로의 전환</a:t>
            </a:r>
            <a:r>
              <a:rPr lang="ko-KR" altLang="en-US" b="1" dirty="0"/>
              <a:t>이 되게끔 하였음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dirty="0"/>
              <a:t>Deploy </a:t>
            </a:r>
            <a:r>
              <a:rPr lang="ko-KR" altLang="en-US" dirty="0"/>
              <a:t>프로젝트는 </a:t>
            </a:r>
            <a:r>
              <a:rPr lang="en-US" altLang="ko-KR" b="1" dirty="0" err="1"/>
              <a:t>gRPC</a:t>
            </a:r>
            <a:r>
              <a:rPr lang="en-US" altLang="ko-KR" b="1" dirty="0"/>
              <a:t> </a:t>
            </a:r>
            <a:r>
              <a:rPr lang="ko-KR" altLang="en-US" b="1" dirty="0"/>
              <a:t>스트리밍을 받아 실시간 로그 출력하는 구조</a:t>
            </a:r>
            <a:r>
              <a:rPr lang="ko-KR" altLang="en-US" dirty="0"/>
              <a:t>이기에 해당 프로그램 실행 시 </a:t>
            </a:r>
            <a:r>
              <a:rPr lang="ko-KR" altLang="en-US" b="1" dirty="0"/>
              <a:t>역시 스트리밍으로 </a:t>
            </a:r>
            <a:r>
              <a:rPr lang="en-US" altLang="ko-KR" b="1" dirty="0" err="1"/>
              <a:t>stdout</a:t>
            </a:r>
            <a:r>
              <a:rPr lang="en-US" altLang="ko-KR" b="1" dirty="0"/>
              <a:t> </a:t>
            </a:r>
            <a:r>
              <a:rPr lang="ko-KR" altLang="en-US" b="1" dirty="0"/>
              <a:t>출력</a:t>
            </a:r>
            <a:r>
              <a:rPr lang="ko-KR" altLang="en-US" dirty="0"/>
              <a:t>되게끔 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935D9-961F-0E04-4788-E994FB57F409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C139FA-CF65-D81D-44B3-A9CDAF22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92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522513"/>
            <a:ext cx="619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en-US" altLang="ko-KR" sz="2400" b="1" dirty="0" err="1">
                <a:latin typeface="+mj-ea"/>
                <a:ea typeface="+mj-ea"/>
              </a:rPr>
              <a:t>Gopass</a:t>
            </a:r>
            <a:r>
              <a:rPr lang="en-US" altLang="ko-KR" sz="2400" b="1" dirty="0">
                <a:latin typeface="+mj-ea"/>
                <a:ea typeface="+mj-ea"/>
              </a:rPr>
              <a:t> Secrets Manager, Hook Server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299318"/>
            <a:ext cx="6190054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23.11–12, 24.06-07 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</a:t>
            </a:r>
            <a:r>
              <a:rPr lang="en-US" altLang="ko-KR" dirty="0" err="1"/>
              <a:t>gRPC</a:t>
            </a:r>
            <a:r>
              <a:rPr lang="en-US" altLang="ko-KR" dirty="0"/>
              <a:t> server &amp; client</a:t>
            </a:r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channel, go-git, goroutine,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gRPC</a:t>
            </a:r>
            <a:r>
              <a:rPr lang="en-US" altLang="ko-KR" dirty="0">
                <a:solidFill>
                  <a:srgbClr val="FF0000"/>
                </a:solidFill>
              </a:rPr>
              <a:t> MTLS,</a:t>
            </a:r>
            <a:r>
              <a:rPr lang="en-US" altLang="ko-KR" dirty="0"/>
              <a:t> </a:t>
            </a:r>
            <a:r>
              <a:rPr lang="en-US" altLang="ko-KR" dirty="0" err="1"/>
              <a:t>yaml</a:t>
            </a:r>
            <a:r>
              <a:rPr lang="en-US" altLang="ko-KR" dirty="0"/>
              <a:t>, </a:t>
            </a:r>
            <a:r>
              <a:rPr lang="en-US" altLang="ko-KR" dirty="0" err="1"/>
              <a:t>gpg</a:t>
            </a:r>
            <a:r>
              <a:rPr lang="en-US" altLang="ko-KR" dirty="0"/>
              <a:t>, AWS API, Kubernetes API, docker, </a:t>
            </a:r>
            <a:r>
              <a:rPr lang="en-US" altLang="ko-KR" dirty="0" err="1"/>
              <a:t>Makefile</a:t>
            </a:r>
            <a:r>
              <a:rPr lang="en-US" altLang="ko-KR" dirty="0"/>
              <a:t>, Kubernetes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DFEC0-9316-4D87-9756-B47D8BE2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87" y="322794"/>
            <a:ext cx="4635683" cy="3013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A9940D-5B4E-370C-458E-DB565293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87" y="3354275"/>
            <a:ext cx="4635683" cy="300207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11F1A16-337E-6483-7C05-9C2CC1C7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0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중요도가 더 높은 프로젝트 마무리 이후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주요 인프라 시스템 업그레이드 및 </a:t>
            </a:r>
            <a:r>
              <a:rPr lang="en-US" altLang="ko-KR" sz="1400" dirty="0"/>
              <a:t>migration – git, web server, Kubernetes cluster …)</a:t>
            </a:r>
            <a:r>
              <a:rPr lang="en-US" altLang="ko-KR" dirty="0"/>
              <a:t> </a:t>
            </a:r>
            <a:r>
              <a:rPr lang="ko-KR" altLang="en-US" dirty="0"/>
              <a:t>그동안 미뤄왔던 </a:t>
            </a:r>
            <a:r>
              <a:rPr lang="ko-KR" altLang="en-US" b="1" dirty="0"/>
              <a:t>사내 보안을 강화하기 위한 프로젝트를 자의로 시작</a:t>
            </a:r>
            <a:r>
              <a:rPr lang="ko-KR" altLang="en-US" dirty="0"/>
              <a:t>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입사 전부터 </a:t>
            </a:r>
            <a:r>
              <a:rPr lang="ko-KR" altLang="en-US" b="1" dirty="0"/>
              <a:t>사내 서비스의 모든 환경 변수</a:t>
            </a:r>
            <a:r>
              <a:rPr lang="ko-KR" altLang="en-US" dirty="0"/>
              <a:t>들이 </a:t>
            </a:r>
            <a:r>
              <a:rPr lang="en-US" altLang="ko-KR" dirty="0"/>
              <a:t>plain </a:t>
            </a:r>
            <a:r>
              <a:rPr lang="ko-KR" altLang="en-US" dirty="0"/>
              <a:t>하게 </a:t>
            </a:r>
            <a:r>
              <a:rPr lang="en-US" altLang="ko-KR" b="1" dirty="0"/>
              <a:t>git repository </a:t>
            </a:r>
            <a:r>
              <a:rPr lang="ko-KR" altLang="en-US" b="1" dirty="0"/>
              <a:t>에 하드 코딩</a:t>
            </a:r>
            <a:r>
              <a:rPr lang="ko-KR" altLang="en-US" dirty="0"/>
              <a:t> 돼있어</a:t>
            </a:r>
            <a:r>
              <a:rPr lang="en-US" altLang="ko-KR" dirty="0"/>
              <a:t>, </a:t>
            </a:r>
            <a:r>
              <a:rPr lang="ko-KR" altLang="en-US" dirty="0"/>
              <a:t>데이터베이스 암호와 같은 </a:t>
            </a:r>
            <a:r>
              <a:rPr lang="en-US" altLang="ko-KR" dirty="0"/>
              <a:t>critical </a:t>
            </a:r>
            <a:r>
              <a:rPr lang="ko-KR" altLang="en-US" dirty="0"/>
              <a:t>한 정보들이 그대로 노출 돼있는 상황이기에 배포 </a:t>
            </a:r>
            <a:r>
              <a:rPr lang="en-US" altLang="ko-KR" dirty="0"/>
              <a:t>repository </a:t>
            </a:r>
            <a:r>
              <a:rPr lang="ko-KR" altLang="en-US" dirty="0"/>
              <a:t>를 로컬에 받으면 해당 </a:t>
            </a:r>
            <a:r>
              <a:rPr lang="en-US" altLang="ko-KR" dirty="0"/>
              <a:t>repo</a:t>
            </a:r>
            <a:r>
              <a:rPr lang="ko-KR" altLang="en-US" dirty="0"/>
              <a:t>에 있는 모든 중대한 정보들이 그대로 다 나가는 상태였습니다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 repository</a:t>
            </a:r>
            <a:r>
              <a:rPr lang="ko-KR" altLang="en-US" dirty="0"/>
              <a:t>에 해당 </a:t>
            </a:r>
            <a:r>
              <a:rPr lang="ko-KR" altLang="en-US" b="1" dirty="0">
                <a:solidFill>
                  <a:srgbClr val="FF0000"/>
                </a:solidFill>
              </a:rPr>
              <a:t>정보들을 암호화하면서 저장하여 보안을 높이면서도 배포 단계에서 자동으로 </a:t>
            </a:r>
            <a:r>
              <a:rPr lang="ko-KR" altLang="en-US" b="1" dirty="0" err="1">
                <a:solidFill>
                  <a:srgbClr val="FF0000"/>
                </a:solidFill>
              </a:rPr>
              <a:t>복호화</a:t>
            </a:r>
            <a:r>
              <a:rPr lang="ko-KR" altLang="en-US" dirty="0" err="1"/>
              <a:t>시켜</a:t>
            </a:r>
            <a:r>
              <a:rPr lang="ko-KR" altLang="en-US" dirty="0"/>
              <a:t> 배포하는 방안을 고민하면서 해당 프로젝트를 시작했습니다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CDCF8-7255-8028-562C-F30CBFE98AC1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0829-52A7-A4EF-C107-E71B19461864}"/>
              </a:ext>
            </a:extLst>
          </p:cNvPr>
          <p:cNvSpPr txBox="1"/>
          <p:nvPr/>
        </p:nvSpPr>
        <p:spPr>
          <a:xfrm>
            <a:off x="635721" y="4182527"/>
            <a:ext cx="1137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협업이 가능한 </a:t>
            </a:r>
            <a:r>
              <a:rPr lang="en-US" altLang="ko-KR" dirty="0"/>
              <a:t>password store </a:t>
            </a:r>
            <a:r>
              <a:rPr lang="ko-KR" altLang="en-US" dirty="0"/>
              <a:t>오픈소스 중에 </a:t>
            </a:r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라는 툴</a:t>
            </a:r>
            <a:r>
              <a:rPr lang="ko-KR" altLang="en-US" dirty="0"/>
              <a:t>이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이는 사용자들이 발급한 </a:t>
            </a:r>
            <a:r>
              <a:rPr lang="en-US" altLang="ko-KR" dirty="0" err="1"/>
              <a:t>gpg</a:t>
            </a:r>
            <a:r>
              <a:rPr lang="en-US" altLang="ko-KR" dirty="0"/>
              <a:t> key </a:t>
            </a:r>
            <a:r>
              <a:rPr lang="ko-KR" altLang="en-US" dirty="0"/>
              <a:t>로 </a:t>
            </a:r>
            <a:r>
              <a:rPr lang="ko-KR" altLang="en-US" b="1" dirty="0">
                <a:solidFill>
                  <a:srgbClr val="FF0000"/>
                </a:solidFill>
              </a:rPr>
              <a:t>암호들을 암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복호화 하면서 </a:t>
            </a:r>
            <a:r>
              <a:rPr lang="en-US" altLang="ko-KR" b="1" dirty="0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에 형상관리</a:t>
            </a:r>
            <a:r>
              <a:rPr lang="ko-KR" altLang="en-US" b="1" dirty="0"/>
              <a:t> 하는 컨셉</a:t>
            </a:r>
            <a:r>
              <a:rPr lang="ko-KR" altLang="en-US" dirty="0"/>
              <a:t>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이는 어디까지나 저장</a:t>
            </a:r>
            <a:r>
              <a:rPr lang="en-US" altLang="ko-KR" dirty="0"/>
              <a:t>, </a:t>
            </a:r>
            <a:r>
              <a:rPr lang="ko-KR" altLang="en-US" dirty="0"/>
              <a:t>조회 기능을 수행할 뿐</a:t>
            </a:r>
            <a:r>
              <a:rPr lang="en-US" altLang="ko-KR" dirty="0"/>
              <a:t>, </a:t>
            </a:r>
            <a:r>
              <a:rPr lang="ko-KR" altLang="en-US" b="1" dirty="0"/>
              <a:t>배포단계에 이를 자동으로 해주는 기능은 없기 때문에</a:t>
            </a:r>
            <a:endParaRPr lang="en-US" altLang="ko-KR" b="1" dirty="0"/>
          </a:p>
          <a:p>
            <a:r>
              <a:rPr lang="en-US" altLang="ko-KR" b="1" dirty="0"/>
              <a:t>git</a:t>
            </a:r>
            <a:r>
              <a:rPr lang="ko-KR" altLang="en-US" b="1" dirty="0"/>
              <a:t> </a:t>
            </a:r>
            <a:r>
              <a:rPr lang="en-US" altLang="ko-KR" b="1" dirty="0"/>
              <a:t>repo</a:t>
            </a:r>
            <a:r>
              <a:rPr lang="ko-KR" altLang="en-US" b="1" dirty="0"/>
              <a:t> 에 </a:t>
            </a:r>
            <a:r>
              <a:rPr lang="en-US" altLang="ko-KR" b="1" dirty="0"/>
              <a:t>push </a:t>
            </a:r>
            <a:r>
              <a:rPr lang="ko-KR" altLang="en-US" b="1" dirty="0" err="1"/>
              <a:t>될때</a:t>
            </a:r>
            <a:r>
              <a:rPr lang="ko-KR" altLang="en-US" b="1" dirty="0"/>
              <a:t> 이를 감지하고 </a:t>
            </a:r>
            <a:r>
              <a:rPr lang="en-US" altLang="ko-KR" dirty="0"/>
              <a:t>AWS Secrets Manager </a:t>
            </a:r>
            <a:r>
              <a:rPr lang="ko-KR" altLang="en-US" dirty="0"/>
              <a:t>에 백업</a:t>
            </a:r>
            <a:r>
              <a:rPr lang="en-US" altLang="ko-KR" dirty="0"/>
              <a:t>, </a:t>
            </a:r>
            <a:r>
              <a:rPr lang="ko-KR" altLang="en-US" dirty="0"/>
              <a:t>연동시키면서 </a:t>
            </a:r>
            <a:r>
              <a:rPr lang="en-US" altLang="ko-KR" dirty="0"/>
              <a:t>external secrets </a:t>
            </a:r>
            <a:r>
              <a:rPr lang="ko-KR" altLang="en-US" dirty="0"/>
              <a:t>라는 오픈소스와 연동 시켜 </a:t>
            </a:r>
            <a:r>
              <a:rPr lang="ko-KR" altLang="en-US" b="1" dirty="0" err="1">
                <a:solidFill>
                  <a:srgbClr val="FF0000"/>
                </a:solidFill>
              </a:rPr>
              <a:t>쿠버네티스</a:t>
            </a:r>
            <a:r>
              <a:rPr lang="ko-KR" altLang="en-US" b="1" dirty="0">
                <a:solidFill>
                  <a:srgbClr val="FF0000"/>
                </a:solidFill>
              </a:rPr>
              <a:t> 클러스터 내부의 </a:t>
            </a:r>
            <a:r>
              <a:rPr lang="en-US" altLang="ko-KR" b="1" dirty="0">
                <a:solidFill>
                  <a:srgbClr val="FF0000"/>
                </a:solidFill>
              </a:rPr>
              <a:t>secrets </a:t>
            </a:r>
            <a:r>
              <a:rPr lang="ko-KR" altLang="en-US" b="1" dirty="0">
                <a:solidFill>
                  <a:srgbClr val="FF0000"/>
                </a:solidFill>
              </a:rPr>
              <a:t>로 생성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연동 시키는 툴을 개발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8C418F-4BB1-CB9A-C1A6-AE5A68E9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7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29A5CE-2E8A-7760-5B4E-9926DDEC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02" y="487680"/>
            <a:ext cx="9074912" cy="6370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78F22-B7AB-FEE6-BF7D-06EFCA8A921B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CAA74-1A77-DEF7-F2E0-8D6A622BB417}"/>
              </a:ext>
            </a:extLst>
          </p:cNvPr>
          <p:cNvSpPr txBox="1"/>
          <p:nvPr/>
        </p:nvSpPr>
        <p:spPr>
          <a:xfrm>
            <a:off x="5956663" y="6183626"/>
            <a:ext cx="212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 err="1"/>
              <a:t>설계안</a:t>
            </a:r>
            <a:endParaRPr lang="ko-KR" altLang="en-US" sz="1600" u="sng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4CC6CF-EF13-1C89-4DF0-E24677D1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7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55AAFB84-D389-09FC-A543-1BB9ECED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목차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A9F5AC6-1BE2-0F74-207A-1B145AA1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60474" cy="38871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+mj-ea"/>
                <a:ea typeface="+mj-ea"/>
              </a:rPr>
              <a:t>Deploy server &amp; client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+mj-ea"/>
                <a:ea typeface="+mj-ea"/>
              </a:rPr>
              <a:t>Inspection System(</a:t>
            </a:r>
            <a:r>
              <a:rPr lang="ko-KR" altLang="en-US" sz="2800" dirty="0">
                <a:latin typeface="+mj-ea"/>
                <a:ea typeface="+mj-ea"/>
              </a:rPr>
              <a:t>점검 관리 시스템</a:t>
            </a:r>
            <a:r>
              <a:rPr lang="en-US" altLang="ko-KR" sz="2800" dirty="0">
                <a:latin typeface="+mj-ea"/>
                <a:ea typeface="+mj-ea"/>
              </a:rPr>
              <a:t>)</a:t>
            </a:r>
            <a:endParaRPr lang="ko-KR" altLang="en-US" sz="2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err="1">
                <a:latin typeface="+mj-ea"/>
                <a:ea typeface="+mj-ea"/>
              </a:rPr>
              <a:t>Gopass</a:t>
            </a:r>
            <a:r>
              <a:rPr lang="en-US" altLang="ko-KR" sz="2800" dirty="0">
                <a:latin typeface="+mj-ea"/>
                <a:ea typeface="+mj-ea"/>
              </a:rPr>
              <a:t> Secrets Manager, Hook Server</a:t>
            </a:r>
            <a:endParaRPr lang="ko-KR" altLang="en-US" sz="2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 err="1">
                <a:latin typeface="+mj-ea"/>
                <a:ea typeface="+mj-ea"/>
              </a:rPr>
              <a:t>Gopass</a:t>
            </a:r>
            <a:r>
              <a:rPr lang="en-US" altLang="ko-KR" sz="2800" dirty="0">
                <a:latin typeface="+mj-ea"/>
                <a:ea typeface="+mj-ea"/>
              </a:rPr>
              <a:t> Helper &amp; Admin server</a:t>
            </a:r>
            <a:endParaRPr lang="ko-KR" altLang="en-US" sz="2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CDE36-F50C-F093-D468-B92F8B775410}"/>
              </a:ext>
            </a:extLst>
          </p:cNvPr>
          <p:cNvSpPr txBox="1"/>
          <p:nvPr/>
        </p:nvSpPr>
        <p:spPr>
          <a:xfrm>
            <a:off x="8917576" y="1588794"/>
            <a:ext cx="2699657" cy="393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----- 3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----- 8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----- 17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----- 23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16986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73BD491-B78A-BDDA-773D-D5A64C68CE8F}"/>
              </a:ext>
            </a:extLst>
          </p:cNvPr>
          <p:cNvGrpSpPr/>
          <p:nvPr/>
        </p:nvGrpSpPr>
        <p:grpSpPr>
          <a:xfrm>
            <a:off x="275001" y="1505767"/>
            <a:ext cx="6212886" cy="4199649"/>
            <a:chOff x="562384" y="616676"/>
            <a:chExt cx="6212886" cy="41996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7033BA-9DC6-219A-374A-80CC8D8AF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384" y="2689045"/>
              <a:ext cx="6212886" cy="212728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984556-05BE-73D2-A69C-AF72E78E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093" y="616676"/>
              <a:ext cx="4396877" cy="215548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9641EE-05AE-312B-4989-73F2099E2137}"/>
              </a:ext>
            </a:extLst>
          </p:cNvPr>
          <p:cNvSpPr txBox="1"/>
          <p:nvPr/>
        </p:nvSpPr>
        <p:spPr>
          <a:xfrm>
            <a:off x="6533544" y="1404452"/>
            <a:ext cx="5475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Go-git in-memory type </a:t>
            </a:r>
            <a:r>
              <a:rPr lang="ko-KR" altLang="en-US" b="1" dirty="0"/>
              <a:t>에 대한 인터페이스 구현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중요한 정보들을 다루는 만큼</a:t>
            </a:r>
            <a:r>
              <a:rPr lang="en-US" altLang="ko-KR" dirty="0"/>
              <a:t>, </a:t>
            </a:r>
            <a:r>
              <a:rPr lang="ko-KR" altLang="en-US" dirty="0"/>
              <a:t>암호들이 담긴 </a:t>
            </a:r>
            <a:r>
              <a:rPr lang="en-US" altLang="ko-KR" dirty="0"/>
              <a:t>repository</a:t>
            </a:r>
            <a:r>
              <a:rPr lang="ko-KR" altLang="en-US" dirty="0"/>
              <a:t>를 서버의 </a:t>
            </a:r>
            <a:r>
              <a:rPr lang="en-US" altLang="ko-KR" dirty="0"/>
              <a:t>disk 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메모리에도 </a:t>
            </a:r>
            <a:r>
              <a:rPr lang="en-US" altLang="ko-KR" dirty="0"/>
              <a:t>clone </a:t>
            </a:r>
            <a:r>
              <a:rPr lang="ko-KR" altLang="en-US" dirty="0"/>
              <a:t>해서 다룰 수 있도록 </a:t>
            </a:r>
            <a:r>
              <a:rPr lang="en-US" altLang="ko-KR" dirty="0"/>
              <a:t>go-git</a:t>
            </a:r>
            <a:r>
              <a:rPr lang="ko-KR" altLang="en-US" dirty="0"/>
              <a:t>의 인메모리 기능을 통한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환경변수를 통해 기존 방식인 디스크 방식을 사용할 지 인메모리 방식을 사용할지 서버 구동시에 선택할 수 있도록 개발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EA884-BAB1-5DE9-00B9-BC5C9877468E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08DC85-4528-95DC-5013-7D25D54B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0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61CD0D-F4C7-CE68-DCBA-F950E444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87" y="1552795"/>
            <a:ext cx="4601169" cy="46651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BAC010-DE4E-2592-0E2F-2A799BD6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8" y="788315"/>
            <a:ext cx="4601169" cy="76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C3646-F9FE-808A-B8F3-32AD41DA3D52}"/>
              </a:ext>
            </a:extLst>
          </p:cNvPr>
          <p:cNvSpPr txBox="1"/>
          <p:nvPr/>
        </p:nvSpPr>
        <p:spPr>
          <a:xfrm>
            <a:off x="5634446" y="701234"/>
            <a:ext cx="6278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</a:t>
            </a:r>
            <a:r>
              <a:rPr lang="en-US" altLang="ko-KR" b="1" dirty="0"/>
              <a:t>(All) </a:t>
            </a:r>
            <a:r>
              <a:rPr lang="ko-KR" altLang="en-US" b="1" dirty="0"/>
              <a:t>동기화 및 추적</a:t>
            </a:r>
            <a:r>
              <a:rPr lang="en-US" altLang="ko-KR" b="1" dirty="0"/>
              <a:t>(Track) </a:t>
            </a:r>
            <a:r>
              <a:rPr lang="ko-KR" altLang="en-US" b="1" dirty="0"/>
              <a:t>동기화 모드 설계 및 개발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 err="1"/>
              <a:t>Gopass</a:t>
            </a:r>
            <a:r>
              <a:rPr lang="en-US" altLang="ko-KR" dirty="0"/>
              <a:t> repository push </a:t>
            </a:r>
            <a:r>
              <a:rPr lang="ko-KR" altLang="en-US" dirty="0"/>
              <a:t>시점에 매번 모든 시크릿을 </a:t>
            </a:r>
            <a:r>
              <a:rPr lang="ko-KR" altLang="en-US" dirty="0" err="1"/>
              <a:t>복호화하여</a:t>
            </a:r>
            <a:r>
              <a:rPr lang="ko-KR" altLang="en-US" dirty="0"/>
              <a:t> 연동하는 것은 리소스 상으로 비효율적이기에 </a:t>
            </a:r>
            <a:r>
              <a:rPr lang="ko-KR" altLang="en-US" b="1" dirty="0"/>
              <a:t>서버 기준 </a:t>
            </a:r>
            <a:r>
              <a:rPr lang="en-US" altLang="ko-KR" b="1" dirty="0"/>
              <a:t>repository</a:t>
            </a:r>
            <a:r>
              <a:rPr lang="ko-KR" altLang="en-US" b="1" dirty="0"/>
              <a:t> 에서 가장 최근 </a:t>
            </a:r>
            <a:r>
              <a:rPr lang="ko-KR" altLang="en-US" b="1" dirty="0" err="1"/>
              <a:t>커밋만을</a:t>
            </a:r>
            <a:r>
              <a:rPr lang="ko-KR" altLang="en-US" b="1" dirty="0"/>
              <a:t> </a:t>
            </a:r>
            <a:r>
              <a:rPr lang="en-US" altLang="ko-KR" b="1" dirty="0"/>
              <a:t>fetch </a:t>
            </a:r>
            <a:r>
              <a:rPr lang="ko-KR" altLang="en-US" b="1" dirty="0"/>
              <a:t>하고 </a:t>
            </a:r>
            <a:r>
              <a:rPr lang="en-US" altLang="ko-KR" b="1" dirty="0"/>
              <a:t>checkout </a:t>
            </a:r>
            <a:r>
              <a:rPr lang="ko-KR" altLang="en-US" b="1" dirty="0"/>
              <a:t>전과 후의 변경점을 추적해서 반영하는 추적 동기화 모드</a:t>
            </a:r>
            <a:r>
              <a:rPr lang="ko-KR" altLang="en-US" dirty="0"/>
              <a:t>와 필요시에 </a:t>
            </a:r>
            <a:r>
              <a:rPr lang="ko-KR" altLang="en-US" b="1" dirty="0"/>
              <a:t>모든 시크릿을 전체 동기화 시키는 전체 동기화 모드 각각 개발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95D50-9E69-A583-CB89-7B9C4516C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299" y="2986602"/>
            <a:ext cx="4601169" cy="375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8F042-2AF9-7DDB-BCA9-092994D04F0A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B0EAEAA-B27E-824E-4056-0A52D1CD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70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A9641EE-05AE-312B-4989-73F2099E2137}"/>
              </a:ext>
            </a:extLst>
          </p:cNvPr>
          <p:cNvSpPr txBox="1"/>
          <p:nvPr/>
        </p:nvSpPr>
        <p:spPr>
          <a:xfrm>
            <a:off x="6951555" y="1482829"/>
            <a:ext cx="4926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gRPC</a:t>
            </a:r>
            <a:r>
              <a:rPr lang="en-US" altLang="ko-KR" b="1" dirty="0"/>
              <a:t> MTLS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각각의 클러스터에 </a:t>
            </a:r>
            <a:r>
              <a:rPr lang="en-US" altLang="ko-KR" dirty="0"/>
              <a:t>post hook </a:t>
            </a:r>
            <a:r>
              <a:rPr lang="ko-KR" altLang="en-US" dirty="0"/>
              <a:t>으로 </a:t>
            </a:r>
            <a:r>
              <a:rPr lang="en-US" altLang="ko-KR" dirty="0"/>
              <a:t>secret store </a:t>
            </a:r>
            <a:r>
              <a:rPr lang="ko-KR" altLang="en-US" dirty="0"/>
              <a:t>에 연동하라는 요청을 보낼 시에 </a:t>
            </a:r>
            <a:r>
              <a:rPr lang="en-US" altLang="ko-KR" dirty="0" err="1"/>
              <a:t>gopass</a:t>
            </a:r>
            <a:r>
              <a:rPr lang="en-US" altLang="ko-KR" dirty="0"/>
              <a:t> secrets manager server </a:t>
            </a:r>
            <a:r>
              <a:rPr lang="ko-KR" altLang="en-US" dirty="0"/>
              <a:t>와 </a:t>
            </a:r>
            <a:r>
              <a:rPr lang="ko-KR" altLang="en-US" b="1" dirty="0"/>
              <a:t>같은 클러스터가 아닌 다른 클러스터로는</a:t>
            </a:r>
            <a:r>
              <a:rPr lang="ko-KR" altLang="en-US" dirty="0"/>
              <a:t> </a:t>
            </a:r>
            <a:r>
              <a:rPr lang="en-US" altLang="ko-KR" dirty="0"/>
              <a:t>VPC peering</a:t>
            </a:r>
            <a:r>
              <a:rPr lang="ko-KR" altLang="en-US" dirty="0"/>
              <a:t>이 </a:t>
            </a:r>
            <a:r>
              <a:rPr lang="ko-KR" altLang="en-US" dirty="0" err="1"/>
              <a:t>안돼있는</a:t>
            </a:r>
            <a:r>
              <a:rPr lang="ko-KR" altLang="en-US" dirty="0"/>
              <a:t> 경우 </a:t>
            </a:r>
            <a:r>
              <a:rPr lang="ko-KR" altLang="en-US" b="1" dirty="0"/>
              <a:t>공개 네트워크를 통해 라우팅 되기 때문에 보안을 강화</a:t>
            </a:r>
            <a:r>
              <a:rPr lang="ko-KR" altLang="en-US" dirty="0"/>
              <a:t>하기 위해 </a:t>
            </a:r>
            <a:r>
              <a:rPr lang="en-US" altLang="ko-KR" dirty="0"/>
              <a:t>OpenSSL</a:t>
            </a:r>
            <a:r>
              <a:rPr lang="ko-KR" altLang="en-US" dirty="0"/>
              <a:t>로 </a:t>
            </a:r>
            <a:r>
              <a:rPr lang="en-US" altLang="ko-KR" b="1" dirty="0">
                <a:solidFill>
                  <a:srgbClr val="FF0000"/>
                </a:solidFill>
              </a:rPr>
              <a:t>Self Signed CA Certificate </a:t>
            </a:r>
            <a:r>
              <a:rPr lang="ko-KR" altLang="en-US" b="1" dirty="0">
                <a:solidFill>
                  <a:srgbClr val="FF0000"/>
                </a:solidFill>
              </a:rPr>
              <a:t>및 하위 인증서 생성하여 서버 및 클라이언트 각각 적용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dirty="0"/>
              <a:t>상호 </a:t>
            </a:r>
            <a:r>
              <a:rPr lang="en-US" altLang="ko-KR" dirty="0"/>
              <a:t>TLS </a:t>
            </a:r>
            <a:r>
              <a:rPr lang="ko-KR" altLang="en-US" dirty="0"/>
              <a:t>적용하여 서버와 클라이언트간 서로를 인증하여 보안성 극대화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29C3C-EA56-BC61-1C3B-4E6AFE6E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404452"/>
            <a:ext cx="6634682" cy="4551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34481-D682-940D-A57C-CA64338A3B19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7371B6-29CE-AF9B-772A-4BC7589F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0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278670"/>
            <a:ext cx="619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en-US" altLang="ko-KR" sz="2400" b="1" dirty="0" err="1">
                <a:latin typeface="+mj-ea"/>
                <a:ea typeface="+mj-ea"/>
              </a:rPr>
              <a:t>Gopass</a:t>
            </a:r>
            <a:r>
              <a:rPr lang="en-US" altLang="ko-KR" sz="2400" b="1" dirty="0">
                <a:latin typeface="+mj-ea"/>
                <a:ea typeface="+mj-ea"/>
              </a:rPr>
              <a:t> Helper &amp; Admin server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853549"/>
            <a:ext cx="5826036" cy="599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24.07 - 10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WebView </a:t>
            </a:r>
            <a:r>
              <a:rPr lang="ko-KR" altLang="en-US" dirty="0"/>
              <a:t>기반 </a:t>
            </a:r>
            <a:r>
              <a:rPr lang="ko-KR" altLang="en-US" b="1" dirty="0"/>
              <a:t>크로스플랫폼 데스크탑 앱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본인 기여도</a:t>
            </a:r>
            <a:r>
              <a:rPr lang="en-US" altLang="ko-KR" dirty="0"/>
              <a:t>: 95%)</a:t>
            </a:r>
          </a:p>
          <a:p>
            <a:endParaRPr lang="en-US" altLang="ko-KR" dirty="0"/>
          </a:p>
          <a:p>
            <a:endParaRPr lang="en-US" altLang="ko-KR" sz="600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Golang(40%), JavaScript(54%), TypeScript(5%), C++(1%)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wails, echo, express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channel, go-git, OAuth2, goroutine, </a:t>
            </a:r>
            <a:r>
              <a:rPr lang="en-US" altLang="ko-KR" dirty="0" err="1"/>
              <a:t>yaml</a:t>
            </a:r>
            <a:r>
              <a:rPr lang="en-US" altLang="ko-KR" dirty="0"/>
              <a:t>, exec, </a:t>
            </a:r>
            <a:r>
              <a:rPr lang="en-US" altLang="ko-KR" dirty="0" err="1"/>
              <a:t>gpg</a:t>
            </a:r>
            <a:r>
              <a:rPr lang="en-US" altLang="ko-KR" dirty="0"/>
              <a:t>, </a:t>
            </a:r>
            <a:r>
              <a:rPr lang="en-US" altLang="ko-KR" dirty="0" err="1"/>
              <a:t>Makefile</a:t>
            </a:r>
            <a:r>
              <a:rPr lang="en-US" altLang="ko-KR" dirty="0"/>
              <a:t>, </a:t>
            </a:r>
            <a:r>
              <a:rPr lang="en-US" altLang="ko-KR" b="1" dirty="0" err="1"/>
              <a:t>postgresql</a:t>
            </a:r>
            <a:r>
              <a:rPr lang="en-US" altLang="ko-KR" b="1" dirty="0"/>
              <a:t>,</a:t>
            </a:r>
            <a:r>
              <a:rPr lang="en-US" altLang="ko-KR" dirty="0"/>
              <a:t> </a:t>
            </a:r>
            <a:r>
              <a:rPr lang="en-US" altLang="ko-KR" b="1" dirty="0" err="1"/>
              <a:t>pty</a:t>
            </a:r>
            <a:r>
              <a:rPr lang="en-US" altLang="ko-KR" b="1" dirty="0"/>
              <a:t> server, web terminal,</a:t>
            </a:r>
            <a:r>
              <a:rPr lang="en-US" altLang="ko-KR" dirty="0"/>
              <a:t> </a:t>
            </a:r>
            <a:r>
              <a:rPr lang="en-US" altLang="ko-KR" b="1" dirty="0"/>
              <a:t>React,</a:t>
            </a:r>
            <a:r>
              <a:rPr lang="en-US" altLang="ko-KR" dirty="0"/>
              <a:t> React Router, </a:t>
            </a:r>
            <a:r>
              <a:rPr lang="en-US" altLang="ko-KR" dirty="0" err="1"/>
              <a:t>Zustand</a:t>
            </a:r>
            <a:r>
              <a:rPr lang="en-US" altLang="ko-KR" dirty="0"/>
              <a:t>, react-modal, react-tree, react-code-editor, </a:t>
            </a:r>
            <a:r>
              <a:rPr lang="en-US" altLang="ko-KR" b="1" dirty="0" err="1"/>
              <a:t>websocket</a:t>
            </a:r>
            <a:r>
              <a:rPr lang="en-US" altLang="ko-KR" b="1" dirty="0"/>
              <a:t>,</a:t>
            </a:r>
            <a:r>
              <a:rPr lang="en-US" altLang="ko-KR" dirty="0"/>
              <a:t> QR code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9F81E4-7542-8DCB-4C93-AC69CD63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27" y="1249683"/>
            <a:ext cx="5901673" cy="4184464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7AEE2C6-8E11-88D4-E552-FB129E30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1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를 사용하기 위해서</a:t>
            </a:r>
            <a:r>
              <a:rPr lang="ko-KR" altLang="en-US" dirty="0"/>
              <a:t>는 각자의 로컬에서 </a:t>
            </a:r>
            <a:r>
              <a:rPr lang="en-US" altLang="ko-KR" dirty="0" err="1"/>
              <a:t>gpg</a:t>
            </a:r>
            <a:r>
              <a:rPr lang="ko-KR" altLang="en-US" dirty="0"/>
              <a:t> </a:t>
            </a:r>
            <a:r>
              <a:rPr lang="ko-KR" altLang="en-US" dirty="0" err="1"/>
              <a:t>암호키</a:t>
            </a:r>
            <a:r>
              <a:rPr lang="en-US" altLang="ko-KR" dirty="0"/>
              <a:t>, </a:t>
            </a:r>
            <a:r>
              <a:rPr lang="ko-KR" altLang="en-US" dirty="0"/>
              <a:t>공개키를 각각 생성 후 공개키를 관리자에게 </a:t>
            </a:r>
            <a:r>
              <a:rPr lang="ko-KR" altLang="en-US" dirty="0" err="1"/>
              <a:t>전달해야하고</a:t>
            </a:r>
            <a:r>
              <a:rPr lang="en-US" altLang="ko-KR" dirty="0"/>
              <a:t>, </a:t>
            </a:r>
            <a:r>
              <a:rPr lang="ko-KR" altLang="en-US" dirty="0"/>
              <a:t>시크릿을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 위해서는 </a:t>
            </a:r>
            <a:r>
              <a:rPr lang="en-US" altLang="ko-KR" dirty="0" err="1"/>
              <a:t>Gopass</a:t>
            </a:r>
            <a:r>
              <a:rPr lang="en-US" altLang="ko-KR" dirty="0"/>
              <a:t> CLI</a:t>
            </a:r>
            <a:r>
              <a:rPr lang="ko-KR" altLang="en-US" dirty="0"/>
              <a:t>를 사용하거나 </a:t>
            </a:r>
            <a:r>
              <a:rPr lang="en-US" altLang="ko-KR" dirty="0" err="1"/>
              <a:t>gopass-ui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/>
              <a:t>GUI </a:t>
            </a:r>
            <a:r>
              <a:rPr lang="ko-KR" altLang="en-US" dirty="0"/>
              <a:t>툴을 사용해야 하는데</a:t>
            </a:r>
            <a:r>
              <a:rPr lang="en-US" altLang="ko-KR" dirty="0"/>
              <a:t>, CLI</a:t>
            </a:r>
            <a:r>
              <a:rPr lang="ko-KR" altLang="en-US" dirty="0"/>
              <a:t>를 사용하기에는 일부 개발자들도 </a:t>
            </a:r>
            <a:r>
              <a:rPr lang="en-US" altLang="ko-KR" dirty="0"/>
              <a:t>CLI</a:t>
            </a:r>
            <a:r>
              <a:rPr lang="ko-KR" altLang="en-US" dirty="0"/>
              <a:t>를 사용하기를 꺼려하고 </a:t>
            </a:r>
            <a:r>
              <a:rPr lang="en-US" altLang="ko-KR" dirty="0" err="1"/>
              <a:t>gopass-ui</a:t>
            </a:r>
            <a:r>
              <a:rPr lang="en-US" altLang="ko-KR" dirty="0"/>
              <a:t> GUI </a:t>
            </a:r>
            <a:r>
              <a:rPr lang="ko-KR" altLang="en-US" dirty="0"/>
              <a:t>툴은 윈도우에서 정상적으로 작동 </a:t>
            </a:r>
            <a:r>
              <a:rPr lang="ko-KR" altLang="en-US" dirty="0" err="1"/>
              <a:t>안하는</a:t>
            </a:r>
            <a:r>
              <a:rPr lang="ko-KR" altLang="en-US" dirty="0"/>
              <a:t> 문제가 있었습니다</a:t>
            </a:r>
            <a:r>
              <a:rPr lang="en-US" altLang="ko-KR" dirty="0"/>
              <a:t>. </a:t>
            </a:r>
            <a:r>
              <a:rPr lang="ko-KR" altLang="en-US" dirty="0"/>
              <a:t>더불어 </a:t>
            </a:r>
            <a:r>
              <a:rPr lang="ko-KR" altLang="en-US" b="1" dirty="0"/>
              <a:t>전사적으로 사용 가능한 리서치 해보라는 지시</a:t>
            </a:r>
            <a:r>
              <a:rPr lang="ko-KR" altLang="en-US" dirty="0"/>
              <a:t>에 역시 </a:t>
            </a:r>
            <a:r>
              <a:rPr lang="ko-KR" altLang="en-US" b="1" dirty="0"/>
              <a:t>다른 여러 툴들을 조사했으나</a:t>
            </a:r>
            <a:r>
              <a:rPr lang="ko-KR" altLang="en-US" dirty="0"/>
              <a:t> 모두 이런 저런 </a:t>
            </a:r>
            <a:r>
              <a:rPr lang="ko-KR" altLang="en-US" b="1" dirty="0"/>
              <a:t>문제를 가지고 있어 전사화 시키기에는 어려움</a:t>
            </a:r>
            <a:r>
              <a:rPr lang="ko-KR" altLang="en-US" dirty="0"/>
              <a:t>이 있었습니다</a:t>
            </a:r>
            <a:r>
              <a:rPr lang="en-US" altLang="ko-KR" dirty="0"/>
              <a:t>. </a:t>
            </a:r>
            <a:r>
              <a:rPr lang="ko-KR" altLang="en-US" dirty="0"/>
              <a:t>이러한 상황 속에서 과거 이미 데스크탑 어플리케이션을 개발한 바 있기 때문에 </a:t>
            </a:r>
            <a:r>
              <a:rPr lang="ko-KR" altLang="en-US" b="1" dirty="0"/>
              <a:t>충분히 개발 가능할 거라는 확신이 있어 직접 만들기로 결정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CDCF8-7255-8028-562C-F30CBFE98AC1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0829-52A7-A4EF-C107-E71B19461864}"/>
              </a:ext>
            </a:extLst>
          </p:cNvPr>
          <p:cNvSpPr txBox="1"/>
          <p:nvPr/>
        </p:nvSpPr>
        <p:spPr>
          <a:xfrm>
            <a:off x="583467" y="4182527"/>
            <a:ext cx="11747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최대한 </a:t>
            </a:r>
            <a:r>
              <a:rPr lang="en-US" altLang="ko-KR" dirty="0"/>
              <a:t>CLI </a:t>
            </a:r>
            <a:r>
              <a:rPr lang="ko-KR" altLang="en-US" dirty="0"/>
              <a:t>및 다른 프로그램 사용 없이 다양한 기능을 탑재한 </a:t>
            </a:r>
            <a:r>
              <a:rPr lang="en-US" altLang="ko-KR" b="1" dirty="0"/>
              <a:t>OS </a:t>
            </a:r>
            <a:r>
              <a:rPr lang="ko-KR" altLang="en-US" b="1" dirty="0"/>
              <a:t>크로스 플랫폼 데스크탑 어플리케이션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새로 들어온 </a:t>
            </a:r>
            <a:r>
              <a:rPr lang="ko-KR" altLang="en-US" b="1" dirty="0"/>
              <a:t>신입 개발자도 </a:t>
            </a:r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를 손쉽게 사용할 수 있을 정도를 가정해 개발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예기치 못한 에러가 발생한 경우 </a:t>
            </a:r>
            <a:r>
              <a:rPr lang="en-US" altLang="ko-KR" b="1" dirty="0"/>
              <a:t>log</a:t>
            </a:r>
            <a:r>
              <a:rPr lang="ko-KR" altLang="en-US" b="1" dirty="0"/>
              <a:t>를 볼 수 있는</a:t>
            </a:r>
            <a:r>
              <a:rPr lang="en-US" altLang="ko-KR" b="1" dirty="0"/>
              <a:t> viewer</a:t>
            </a:r>
            <a:r>
              <a:rPr lang="ko-KR" altLang="en-US" b="1" dirty="0"/>
              <a:t>와 </a:t>
            </a:r>
            <a:r>
              <a:rPr lang="en-US" altLang="ko-KR" b="1" dirty="0"/>
              <a:t>log download </a:t>
            </a:r>
            <a:r>
              <a:rPr lang="ko-KR" altLang="en-US" b="1" dirty="0"/>
              <a:t>기능</a:t>
            </a:r>
            <a:r>
              <a:rPr lang="ko-KR" altLang="en-US" dirty="0"/>
              <a:t>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키 생성시에 본인 로컬 </a:t>
            </a:r>
            <a:r>
              <a:rPr lang="en-US" altLang="ko-KR" dirty="0" err="1"/>
              <a:t>gpg</a:t>
            </a:r>
            <a:r>
              <a:rPr lang="en-US" altLang="ko-KR" dirty="0"/>
              <a:t> key list</a:t>
            </a:r>
            <a:r>
              <a:rPr lang="ko-KR" altLang="en-US" dirty="0"/>
              <a:t>에 등록 돼야 함</a:t>
            </a:r>
            <a:r>
              <a:rPr lang="en-US" altLang="ko-KR" dirty="0"/>
              <a:t>. </a:t>
            </a:r>
            <a:r>
              <a:rPr lang="ko-KR" altLang="en-US" b="1" dirty="0"/>
              <a:t>공개키는 관리자에게 전송할 수 있도록 업로드 기능 </a:t>
            </a:r>
            <a:r>
              <a:rPr lang="ko-KR" altLang="en-US" dirty="0"/>
              <a:t>탑재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컴퓨터 사용 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재택</a:t>
            </a:r>
            <a:r>
              <a:rPr lang="en-US" altLang="ko-KR" dirty="0"/>
              <a:t>) </a:t>
            </a:r>
            <a:r>
              <a:rPr lang="ko-KR" altLang="en-US" b="1" dirty="0"/>
              <a:t>본인 키를 해당 컴퓨터로 이전 가능 </a:t>
            </a:r>
            <a:r>
              <a:rPr lang="ko-KR" altLang="en-US" dirty="0"/>
              <a:t>해야함</a:t>
            </a:r>
            <a:r>
              <a:rPr lang="en-US" altLang="ko-KR" dirty="0"/>
              <a:t>.(key export,</a:t>
            </a:r>
            <a:r>
              <a:rPr lang="ko-KR" altLang="en-US" dirty="0"/>
              <a:t> </a:t>
            </a:r>
            <a:r>
              <a:rPr lang="en-US" altLang="ko-KR" dirty="0"/>
              <a:t>import</a:t>
            </a:r>
            <a:r>
              <a:rPr lang="ko-KR" altLang="en-US" dirty="0"/>
              <a:t> 구현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모바일 </a:t>
            </a:r>
            <a:r>
              <a:rPr lang="en-US" altLang="ko-KR" dirty="0" err="1"/>
              <a:t>gopass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key import</a:t>
            </a:r>
            <a:r>
              <a:rPr lang="ko-KR" altLang="en-US" dirty="0"/>
              <a:t>를 대비한 </a:t>
            </a:r>
            <a:r>
              <a:rPr lang="en-US" altLang="ko-KR" b="1" dirty="0" err="1"/>
              <a:t>Qr</a:t>
            </a:r>
            <a:r>
              <a:rPr lang="en-US" altLang="ko-KR" b="1" dirty="0"/>
              <a:t> Code </a:t>
            </a:r>
            <a:r>
              <a:rPr lang="ko-KR" altLang="en-US" b="1" dirty="0"/>
              <a:t>기능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Secret store(repository) clone</a:t>
            </a:r>
            <a:r>
              <a:rPr lang="ko-KR" altLang="en-US" b="1" dirty="0"/>
              <a:t> 및</a:t>
            </a:r>
            <a:r>
              <a:rPr lang="en-US" altLang="ko-KR" b="1" dirty="0"/>
              <a:t> </a:t>
            </a:r>
            <a:r>
              <a:rPr lang="ko-KR" altLang="en-US" b="1" dirty="0"/>
              <a:t>로컬 </a:t>
            </a:r>
            <a:r>
              <a:rPr lang="en-US" altLang="ko-KR" b="1" dirty="0"/>
              <a:t>mount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시크릿 생성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, </a:t>
            </a:r>
            <a:r>
              <a:rPr lang="ko-KR" altLang="en-US" b="1" dirty="0"/>
              <a:t>삭제 기능</a:t>
            </a:r>
            <a:endParaRPr lang="en-US" altLang="ko-KR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5EB130-1E2D-37F9-CF3B-A904F3DE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5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D5D3E5-7005-B4AE-F41D-7524F1DF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0" y="478971"/>
            <a:ext cx="2075244" cy="63006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722E16-65B9-8710-DCCB-7327033C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9" y="478971"/>
            <a:ext cx="1919285" cy="6304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FFB24B-676B-9E05-A9A9-9BA1CC537F01}"/>
              </a:ext>
            </a:extLst>
          </p:cNvPr>
          <p:cNvSpPr txBox="1"/>
          <p:nvPr/>
        </p:nvSpPr>
        <p:spPr>
          <a:xfrm>
            <a:off x="6096000" y="1719197"/>
            <a:ext cx="55166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Wails</a:t>
            </a:r>
            <a:r>
              <a:rPr lang="ko-KR" altLang="en-US" b="1" dirty="0"/>
              <a:t> 프레임워크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OS </a:t>
            </a:r>
            <a:r>
              <a:rPr lang="ko-KR" altLang="en-US" dirty="0"/>
              <a:t>크로스플랫폼 데스크탑 어플리케이션 개발이 가능한 </a:t>
            </a:r>
            <a:r>
              <a:rPr lang="en-US" altLang="ko-KR" dirty="0"/>
              <a:t>Wails </a:t>
            </a:r>
            <a:r>
              <a:rPr lang="ko-KR" altLang="en-US" dirty="0"/>
              <a:t>프레임워크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백엔드는</a:t>
            </a:r>
            <a:r>
              <a:rPr lang="ko-KR" altLang="en-US" b="1" dirty="0"/>
              <a:t> </a:t>
            </a:r>
            <a:r>
              <a:rPr lang="en-US" altLang="ko-KR" b="1" dirty="0"/>
              <a:t>Golang </a:t>
            </a:r>
            <a:r>
              <a:rPr lang="ko-KR" altLang="en-US" b="1" dirty="0"/>
              <a:t>사용</a:t>
            </a:r>
            <a:r>
              <a:rPr lang="en-US" altLang="ko-KR" b="1" dirty="0"/>
              <a:t>, </a:t>
            </a:r>
            <a:r>
              <a:rPr lang="ko-KR" altLang="en-US" b="1" dirty="0" err="1"/>
              <a:t>프론트엔드는</a:t>
            </a:r>
            <a:r>
              <a:rPr lang="ko-KR" altLang="en-US" b="1" dirty="0"/>
              <a:t> </a:t>
            </a:r>
            <a:r>
              <a:rPr lang="en-US" altLang="ko-KR" b="1" dirty="0"/>
              <a:t>React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OS</a:t>
            </a:r>
            <a:r>
              <a:rPr lang="ko-KR" altLang="en-US" dirty="0"/>
              <a:t>에 따라 빌드 대상 파일을 다르게 지정 가능하고</a:t>
            </a:r>
            <a:r>
              <a:rPr lang="en-US" altLang="ko-KR" dirty="0"/>
              <a:t>, </a:t>
            </a:r>
            <a:r>
              <a:rPr lang="ko-KR" altLang="en-US" dirty="0"/>
              <a:t>바이너리로 빌드해서 별도 런타임을 필요로 하지 않는 </a:t>
            </a:r>
            <a:r>
              <a:rPr lang="en-US" altLang="ko-KR" dirty="0"/>
              <a:t>Golang </a:t>
            </a:r>
            <a:r>
              <a:rPr lang="ko-KR" altLang="en-US" dirty="0"/>
              <a:t>이 </a:t>
            </a:r>
            <a:r>
              <a:rPr lang="ko-KR" altLang="en-US" dirty="0" err="1"/>
              <a:t>백엔드로</a:t>
            </a:r>
            <a:r>
              <a:rPr lang="ko-KR" altLang="en-US" dirty="0"/>
              <a:t> 사용하기 적합했으며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공통 </a:t>
            </a:r>
            <a:r>
              <a:rPr lang="ko-KR" altLang="en-US" dirty="0" err="1"/>
              <a:t>모달</a:t>
            </a:r>
            <a:r>
              <a:rPr lang="en-US" altLang="ko-KR" dirty="0"/>
              <a:t>, </a:t>
            </a:r>
            <a:r>
              <a:rPr lang="ko-KR" altLang="en-US" dirty="0"/>
              <a:t>공통 화면구성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퍼블릭 키</a:t>
            </a:r>
            <a:r>
              <a:rPr lang="en-US" altLang="ko-KR" dirty="0"/>
              <a:t>, </a:t>
            </a:r>
            <a:r>
              <a:rPr lang="ko-KR" altLang="en-US" dirty="0" err="1"/>
              <a:t>프라이빗</a:t>
            </a:r>
            <a:r>
              <a:rPr lang="ko-KR" altLang="en-US" dirty="0"/>
              <a:t> 키 리스트</a:t>
            </a:r>
            <a:r>
              <a:rPr lang="en-US" altLang="ko-KR" dirty="0"/>
              <a:t>) </a:t>
            </a:r>
            <a:r>
              <a:rPr lang="ko-KR" altLang="en-US" dirty="0"/>
              <a:t>들을 컴포넌트화 하여 재사용하기 좋은 </a:t>
            </a:r>
            <a:r>
              <a:rPr lang="en-US" altLang="ko-KR" dirty="0"/>
              <a:t>React.js </a:t>
            </a:r>
            <a:r>
              <a:rPr lang="ko-KR" altLang="en-US" dirty="0"/>
              <a:t>를 </a:t>
            </a:r>
            <a:r>
              <a:rPr lang="ko-KR" altLang="en-US" dirty="0" err="1"/>
              <a:t>프론트엔드로</a:t>
            </a:r>
            <a:r>
              <a:rPr lang="ko-KR" altLang="en-US" dirty="0"/>
              <a:t> 선택해서 개발했습니다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05271-AE60-0884-207B-C57EC7774A6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E5F6D296-43B4-DD1E-8973-45760770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10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DF87C3-E112-C5C1-4730-FB32F9C6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5" y="1208876"/>
            <a:ext cx="5876315" cy="41482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C8CA5F-D2E2-D06A-F5EF-02DA9EF0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08877"/>
            <a:ext cx="5765074" cy="4148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5637675"/>
            <a:ext cx="3944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화면</a:t>
            </a:r>
            <a:br>
              <a:rPr lang="en-US" altLang="ko-KR" dirty="0"/>
            </a:br>
            <a:r>
              <a:rPr lang="en-US" altLang="ko-KR" dirty="0"/>
              <a:t>(inspection system </a:t>
            </a:r>
            <a:r>
              <a:rPr lang="ko-KR" altLang="en-US" dirty="0"/>
              <a:t>개발 경험 적용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B6DBE-F2FD-0F5A-A7A7-5C8576DC91C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B91294-100A-56F1-C16F-B19F09C3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21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7899129" y="2023997"/>
            <a:ext cx="3865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 뷰어 및 다운로드 기능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에러 발생 시 로그 다운로드</a:t>
            </a:r>
            <a:r>
              <a:rPr lang="en-US" altLang="ko-KR" dirty="0"/>
              <a:t>, </a:t>
            </a:r>
            <a:r>
              <a:rPr lang="ko-KR" altLang="en-US" dirty="0"/>
              <a:t>관리자 전송하여 관리자가 해당 로그를 분석 가능하도록 가정해서 기능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배포 시에는 기본 </a:t>
            </a:r>
            <a:r>
              <a:rPr lang="en-US" altLang="ko-KR" dirty="0"/>
              <a:t>Log Level: info </a:t>
            </a:r>
            <a:r>
              <a:rPr lang="ko-KR" altLang="en-US" dirty="0"/>
              <a:t>이나</a:t>
            </a:r>
            <a:r>
              <a:rPr lang="en-US" altLang="ko-KR" dirty="0"/>
              <a:t>,</a:t>
            </a:r>
            <a:r>
              <a:rPr lang="ko-KR" altLang="en-US" dirty="0"/>
              <a:t> 프로그램 실행 시 </a:t>
            </a:r>
            <a:r>
              <a:rPr lang="en-US" altLang="ko-KR" dirty="0"/>
              <a:t>flag argument</a:t>
            </a:r>
            <a:r>
              <a:rPr lang="ko-KR" altLang="en-US" dirty="0"/>
              <a:t>로 변경해서</a:t>
            </a:r>
            <a:r>
              <a:rPr lang="en-US" altLang="ko-KR" dirty="0"/>
              <a:t> </a:t>
            </a:r>
            <a:r>
              <a:rPr lang="ko-KR" altLang="en-US" dirty="0"/>
              <a:t>실행 가능하도록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270E9C-065A-AD93-DF32-46718A38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6" y="751464"/>
            <a:ext cx="7505878" cy="5355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40E13-2810-8EA0-3135-E7E660CFAE53}"/>
              </a:ext>
            </a:extLst>
          </p:cNvPr>
          <p:cNvSpPr txBox="1"/>
          <p:nvPr/>
        </p:nvSpPr>
        <p:spPr>
          <a:xfrm>
            <a:off x="4123508" y="6242477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로그 페이지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E95DE-9D84-A3DC-AE42-A5C9C91D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78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D2A2EA-9537-E1C8-7D4B-72A3A386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78" y="601836"/>
            <a:ext cx="7753556" cy="549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554779-5B47-50DD-A2CE-97EEBCE75FE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18B0CD5-DA54-E0A0-B3F3-6EB7BCB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60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61AEA-8B54-9DC8-3B47-170F1F245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69" y="814028"/>
            <a:ext cx="9115969" cy="522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2A436-4C78-6824-5E24-216939190B90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CA8E6-555C-CFA9-B135-D3483D2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3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1" y="522513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Deploy server &amp; client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299318"/>
            <a:ext cx="6190054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24.01 - 02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</a:t>
            </a:r>
            <a:r>
              <a:rPr lang="en-US" altLang="ko-KR" dirty="0" err="1"/>
              <a:t>gRPC</a:t>
            </a:r>
            <a:r>
              <a:rPr lang="en-US" altLang="ko-KR" dirty="0"/>
              <a:t> server &amp; client</a:t>
            </a:r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channel, go-git,</a:t>
            </a:r>
            <a:r>
              <a:rPr lang="ko-KR" altLang="en-US" dirty="0"/>
              <a:t> </a:t>
            </a:r>
            <a:r>
              <a:rPr lang="en-US" altLang="ko-KR" dirty="0"/>
              <a:t>exec, goroutine, </a:t>
            </a:r>
            <a:r>
              <a:rPr lang="en-US" altLang="ko-KR" dirty="0" err="1"/>
              <a:t>gRPC</a:t>
            </a:r>
            <a:r>
              <a:rPr lang="en-US" altLang="ko-KR" dirty="0"/>
              <a:t> TLS, </a:t>
            </a:r>
            <a:r>
              <a:rPr lang="en-US" altLang="ko-KR" dirty="0" err="1"/>
              <a:t>yaml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, http Request, docker, </a:t>
            </a:r>
            <a:r>
              <a:rPr lang="en-US" altLang="ko-KR" dirty="0" err="1"/>
              <a:t>Makefile</a:t>
            </a:r>
            <a:r>
              <a:rPr lang="en-US" altLang="ko-KR" dirty="0"/>
              <a:t>, Kubernetes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F638AA-6939-5E38-1F0B-35540EC7C0E0}"/>
              </a:ext>
            </a:extLst>
          </p:cNvPr>
          <p:cNvGrpSpPr/>
          <p:nvPr/>
        </p:nvGrpSpPr>
        <p:grpSpPr>
          <a:xfrm>
            <a:off x="6908863" y="202666"/>
            <a:ext cx="4751914" cy="3554746"/>
            <a:chOff x="6908863" y="97536"/>
            <a:chExt cx="5153025" cy="36853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0CD8D9-B9BB-A9A8-CF19-CBCB532A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8863" y="430133"/>
              <a:ext cx="5153025" cy="3352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32814-B16F-B915-EF36-7F5ED1631618}"/>
                </a:ext>
              </a:extLst>
            </p:cNvPr>
            <p:cNvSpPr txBox="1"/>
            <p:nvPr/>
          </p:nvSpPr>
          <p:spPr>
            <a:xfrm>
              <a:off x="6908863" y="97536"/>
              <a:ext cx="99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server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C5E512-BB73-D0E3-E7B9-351C46CF2E5F}"/>
              </a:ext>
            </a:extLst>
          </p:cNvPr>
          <p:cNvGrpSpPr/>
          <p:nvPr/>
        </p:nvGrpSpPr>
        <p:grpSpPr>
          <a:xfrm>
            <a:off x="6908863" y="3824713"/>
            <a:ext cx="4185857" cy="2397034"/>
            <a:chOff x="7469981" y="3925824"/>
            <a:chExt cx="4400550" cy="274091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EC02E92-DB96-CD1B-C724-35B58BCB1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9981" y="4190238"/>
              <a:ext cx="4400550" cy="24765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25CD95-22BA-CD80-6C50-340CB0103BF8}"/>
                </a:ext>
              </a:extLst>
            </p:cNvPr>
            <p:cNvSpPr txBox="1"/>
            <p:nvPr/>
          </p:nvSpPr>
          <p:spPr>
            <a:xfrm>
              <a:off x="7469981" y="3925824"/>
              <a:ext cx="1113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  <a:endParaRPr lang="ko-KR" altLang="en-US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72742-1A06-DBA6-CBB5-F108B674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3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D7D43F-DF19-7A45-B91E-55477646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72" y="2532290"/>
            <a:ext cx="3752850" cy="1619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5B4D6B-4BA6-8FD9-C02A-987F1B7C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641" y="2532290"/>
            <a:ext cx="3752850" cy="1666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D59435-4D5F-7264-CCC5-B924C8D0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491" y="2537192"/>
            <a:ext cx="3990975" cy="163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BA3A4-7591-3B80-6875-F1B1D07CD7F5}"/>
              </a:ext>
            </a:extLst>
          </p:cNvPr>
          <p:cNvSpPr txBox="1"/>
          <p:nvPr/>
        </p:nvSpPr>
        <p:spPr>
          <a:xfrm>
            <a:off x="1093151" y="4170590"/>
            <a:ext cx="1000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 </a:t>
            </a:r>
            <a:r>
              <a:rPr lang="ko-KR" altLang="en-US" dirty="0"/>
              <a:t>생성시에 필요한 </a:t>
            </a:r>
            <a:r>
              <a:rPr lang="en-US" altLang="ko-KR" dirty="0"/>
              <a:t>passphrase </a:t>
            </a:r>
            <a:r>
              <a:rPr lang="ko-KR" altLang="en-US" dirty="0"/>
              <a:t>입력 시에 사소할 수 있으나 </a:t>
            </a:r>
            <a:r>
              <a:rPr lang="ko-KR" altLang="en-US" b="1" dirty="0"/>
              <a:t>사용자 편의를 위해</a:t>
            </a:r>
            <a:r>
              <a:rPr lang="ko-KR" altLang="en-US" dirty="0"/>
              <a:t> 조건에 따라 해당 문구 출력되도록 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CF003-2923-5F4F-59CE-9B80F5687B71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1456A04-F523-E6B4-B742-E5E18056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130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315095" y="6360596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3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3E840-8AF5-0E07-F3A8-5570C6FB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3" y="579392"/>
            <a:ext cx="7028906" cy="2643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B61D95-DDAA-C586-2F90-51A30742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39" y="3129995"/>
            <a:ext cx="5682479" cy="305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2F4D1-9E50-5429-CBA3-E74DD6813293}"/>
              </a:ext>
            </a:extLst>
          </p:cNvPr>
          <p:cNvSpPr txBox="1"/>
          <p:nvPr/>
        </p:nvSpPr>
        <p:spPr>
          <a:xfrm>
            <a:off x="7752628" y="2626885"/>
            <a:ext cx="3865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Key </a:t>
            </a:r>
            <a:r>
              <a:rPr lang="ko-KR" altLang="en-US" b="1" dirty="0"/>
              <a:t>선택 후 </a:t>
            </a:r>
            <a:r>
              <a:rPr lang="en-US" altLang="ko-KR" b="1" dirty="0"/>
              <a:t>Export, Import</a:t>
            </a:r>
          </a:p>
          <a:p>
            <a:endParaRPr lang="en-US" altLang="ko-KR" b="1" dirty="0"/>
          </a:p>
          <a:p>
            <a:r>
              <a:rPr lang="ko-KR" altLang="en-US" dirty="0"/>
              <a:t>다른 컴퓨터 </a:t>
            </a:r>
            <a:r>
              <a:rPr lang="en-US" altLang="ko-KR" dirty="0"/>
              <a:t>key </a:t>
            </a:r>
            <a:r>
              <a:rPr lang="ko-KR" altLang="en-US" dirty="0"/>
              <a:t>이전 필요 시에 </a:t>
            </a:r>
            <a:r>
              <a:rPr lang="en-US" altLang="ko-KR" dirty="0"/>
              <a:t>export</a:t>
            </a:r>
            <a:r>
              <a:rPr lang="ko-KR" altLang="en-US" dirty="0"/>
              <a:t> 하여 추출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import </a:t>
            </a:r>
            <a:r>
              <a:rPr lang="ko-KR" altLang="en-US" dirty="0"/>
              <a:t>버튼 클릭 시에 파일 불러오기로 로컬에 </a:t>
            </a:r>
            <a:r>
              <a:rPr lang="en-US" altLang="ko-KR" dirty="0"/>
              <a:t>key import</a:t>
            </a:r>
            <a:r>
              <a:rPr lang="ko-KR" altLang="en-US" dirty="0"/>
              <a:t>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67ACE-880D-A508-9998-CADFBE1011EB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8BE952D-D9A9-B0D0-3320-C36A3D17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47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315095" y="6360596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7CD2F3-5D6E-B8C9-2E74-E5A13EAF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2" y="1079863"/>
            <a:ext cx="5966939" cy="4101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DE93B8-1826-7312-FAD8-764F5D9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91" y="1079863"/>
            <a:ext cx="5829752" cy="4101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3134C-D692-B553-BBD0-B99F2746F3F6}"/>
              </a:ext>
            </a:extLst>
          </p:cNvPr>
          <p:cNvSpPr txBox="1"/>
          <p:nvPr/>
        </p:nvSpPr>
        <p:spPr>
          <a:xfrm>
            <a:off x="1027610" y="5303521"/>
            <a:ext cx="418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Private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추출</a:t>
            </a:r>
            <a:r>
              <a:rPr lang="en-US" altLang="ko-KR" dirty="0"/>
              <a:t>, </a:t>
            </a:r>
            <a:r>
              <a:rPr lang="en-US" altLang="ko-KR" dirty="0" err="1"/>
              <a:t>qr</a:t>
            </a:r>
            <a:r>
              <a:rPr lang="en-US" altLang="ko-KR" dirty="0"/>
              <a:t> code </a:t>
            </a:r>
            <a:r>
              <a:rPr lang="ko-KR" altLang="en-US" dirty="0"/>
              <a:t>생성 시에는 </a:t>
            </a:r>
            <a:r>
              <a:rPr lang="en-US" altLang="ko-KR" dirty="0"/>
              <a:t>passphrase </a:t>
            </a:r>
            <a:r>
              <a:rPr lang="ko-KR" altLang="en-US" dirty="0"/>
              <a:t>입력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C2DA0-C965-5F61-9642-0F872ED02D7F}"/>
              </a:ext>
            </a:extLst>
          </p:cNvPr>
          <p:cNvSpPr txBox="1"/>
          <p:nvPr/>
        </p:nvSpPr>
        <p:spPr>
          <a:xfrm>
            <a:off x="6602615" y="5401425"/>
            <a:ext cx="523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 err="1"/>
              <a:t>gopass</a:t>
            </a:r>
            <a:r>
              <a:rPr lang="en-US" altLang="ko-KR" dirty="0"/>
              <a:t> </a:t>
            </a:r>
            <a:r>
              <a:rPr lang="ko-KR" altLang="en-US" dirty="0"/>
              <a:t>를 대비한 </a:t>
            </a:r>
            <a:r>
              <a:rPr lang="en-US" altLang="ko-KR" dirty="0" err="1"/>
              <a:t>qrcode</a:t>
            </a:r>
            <a:r>
              <a:rPr lang="en-US" altLang="ko-KR" dirty="0"/>
              <a:t>(gif) </a:t>
            </a:r>
            <a:r>
              <a:rPr lang="ko-KR" altLang="en-US" dirty="0"/>
              <a:t>생성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C1005-321B-3184-8F86-D17469E99178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368C15F-0052-AC46-3330-A188CC2F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50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3B19C-0D97-580B-DA27-CAE3CE89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5" y="1088571"/>
            <a:ext cx="7310313" cy="5158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A7B77-EC9C-2351-7047-03CACFE141B0}"/>
              </a:ext>
            </a:extLst>
          </p:cNvPr>
          <p:cNvSpPr txBox="1"/>
          <p:nvPr/>
        </p:nvSpPr>
        <p:spPr>
          <a:xfrm>
            <a:off x="7665543" y="1544303"/>
            <a:ext cx="44132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관리자 페이지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OAuth2 token </a:t>
            </a:r>
            <a:r>
              <a:rPr lang="ko-KR" altLang="en-US" dirty="0"/>
              <a:t>에서 특정 권한</a:t>
            </a:r>
            <a:r>
              <a:rPr lang="en-US" altLang="ko-KR" dirty="0"/>
              <a:t>(role, group) </a:t>
            </a:r>
            <a:r>
              <a:rPr lang="ko-KR" altLang="en-US" dirty="0"/>
              <a:t>을 가진 사람만 해당 메뉴가 보이고 들어올 수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임직원이 관리자 서버에 업로드한 </a:t>
            </a:r>
            <a:r>
              <a:rPr lang="en-US" altLang="ko-KR" dirty="0"/>
              <a:t>public key </a:t>
            </a:r>
            <a:r>
              <a:rPr lang="ko-KR" altLang="en-US" dirty="0"/>
              <a:t>파일들을 로컬로 바로 </a:t>
            </a:r>
            <a:r>
              <a:rPr lang="en-US" altLang="ko-KR" dirty="0"/>
              <a:t>import </a:t>
            </a:r>
            <a:r>
              <a:rPr lang="ko-KR" altLang="en-US" dirty="0"/>
              <a:t>하거나 다운로드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사전 정의한 팀과 이메일 도메인들을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삭제하면 </a:t>
            </a:r>
            <a:r>
              <a:rPr lang="en-US" altLang="ko-KR" dirty="0"/>
              <a:t>Database </a:t>
            </a:r>
            <a:r>
              <a:rPr lang="ko-KR" altLang="en-US" dirty="0"/>
              <a:t>에 반영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사용자가 </a:t>
            </a:r>
            <a:r>
              <a:rPr lang="en-US" altLang="ko-KR" dirty="0"/>
              <a:t>key </a:t>
            </a:r>
            <a:r>
              <a:rPr lang="ko-KR" altLang="en-US" dirty="0"/>
              <a:t>생성시에 입력 없이 선택해서 사용 가능한 편의 제공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AE951-1D2D-17C3-E5FF-18C2FF9B9996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59DE6-22EB-F7CD-FD6C-15DC1719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51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A04673-E188-67D5-54E2-075098AE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1" y="72385"/>
            <a:ext cx="4745285" cy="33566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F93CA7-90E9-E13F-1F71-C141271D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11" y="3394330"/>
            <a:ext cx="4745285" cy="3335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ACCEE-EBE5-EEC4-9D54-43FC29D58A0F}"/>
              </a:ext>
            </a:extLst>
          </p:cNvPr>
          <p:cNvSpPr txBox="1"/>
          <p:nvPr/>
        </p:nvSpPr>
        <p:spPr>
          <a:xfrm>
            <a:off x="6394091" y="1407684"/>
            <a:ext cx="44132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설정 페이지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Git </a:t>
            </a:r>
            <a:r>
              <a:rPr lang="ko-KR" altLang="en-US" dirty="0"/>
              <a:t>자동</a:t>
            </a:r>
            <a:r>
              <a:rPr lang="en-US" altLang="ko-KR" dirty="0"/>
              <a:t> push, auto pull</a:t>
            </a:r>
          </a:p>
          <a:p>
            <a:r>
              <a:rPr lang="en-US" altLang="ko-KR" dirty="0"/>
              <a:t>Git </a:t>
            </a:r>
            <a:r>
              <a:rPr lang="ko-KR" altLang="en-US" dirty="0"/>
              <a:t>프로필</a:t>
            </a:r>
            <a:r>
              <a:rPr lang="en-US" altLang="ko-KR" dirty="0"/>
              <a:t>(username, email)</a:t>
            </a:r>
          </a:p>
          <a:p>
            <a:r>
              <a:rPr lang="en-US" altLang="ko-KR" dirty="0"/>
              <a:t>Git repo credential(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Gpg</a:t>
            </a:r>
            <a:r>
              <a:rPr lang="en-US" altLang="ko-KR" dirty="0"/>
              <a:t> settings</a:t>
            </a:r>
          </a:p>
          <a:p>
            <a:endParaRPr lang="en-US" altLang="ko-KR" dirty="0"/>
          </a:p>
          <a:p>
            <a:r>
              <a:rPr lang="en-US" altLang="ko-KR" dirty="0" err="1"/>
              <a:t>Gopass</a:t>
            </a:r>
            <a:r>
              <a:rPr lang="en-US" altLang="ko-KR" dirty="0"/>
              <a:t> settings(</a:t>
            </a:r>
            <a:r>
              <a:rPr lang="ko-KR" altLang="en-US" dirty="0"/>
              <a:t>저장소 추가</a:t>
            </a:r>
            <a:r>
              <a:rPr lang="en-US" altLang="ko-KR" dirty="0"/>
              <a:t>, </a:t>
            </a:r>
            <a:r>
              <a:rPr lang="ko-KR" altLang="en-US" dirty="0"/>
              <a:t>제거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등을 설정하는 페이지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종료시에도 해당 정보가 유지되도록 설정 파일이 생성</a:t>
            </a:r>
            <a:r>
              <a:rPr lang="en-US" altLang="ko-KR" dirty="0"/>
              <a:t>, </a:t>
            </a:r>
            <a:r>
              <a:rPr lang="ko-KR" altLang="en-US" dirty="0"/>
              <a:t>수정되게끔 했고 보안을 위해 암호화해서 저장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CAB93-BD35-14EC-9447-E654FA2C012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BDF329D-DEC2-5133-FD7E-284E057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43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36ACCEE-EBE5-EEC4-9D54-43FC29D58A0F}"/>
              </a:ext>
            </a:extLst>
          </p:cNvPr>
          <p:cNvSpPr txBox="1"/>
          <p:nvPr/>
        </p:nvSpPr>
        <p:spPr>
          <a:xfrm>
            <a:off x="5442859" y="1681075"/>
            <a:ext cx="6085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Web Terminal </a:t>
            </a:r>
            <a:r>
              <a:rPr lang="ko-KR" altLang="en-US" b="1" dirty="0"/>
              <a:t>기능 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CLI</a:t>
            </a:r>
            <a:r>
              <a:rPr lang="ko-KR" altLang="en-US" dirty="0"/>
              <a:t>의 모든 </a:t>
            </a:r>
            <a:r>
              <a:rPr lang="ko-KR" altLang="en-US"/>
              <a:t>기능을 동일하게 전부 </a:t>
            </a:r>
            <a:r>
              <a:rPr lang="ko-KR" altLang="en-US" dirty="0"/>
              <a:t>구현하기는 시간상 어려워</a:t>
            </a:r>
            <a:r>
              <a:rPr lang="en-US" altLang="ko-KR" dirty="0"/>
              <a:t>(</a:t>
            </a:r>
            <a:r>
              <a:rPr lang="ko-KR" altLang="en-US" dirty="0"/>
              <a:t>주요 기능은 대부분 완성</a:t>
            </a:r>
            <a:r>
              <a:rPr lang="en-US" altLang="ko-KR" dirty="0"/>
              <a:t>) </a:t>
            </a:r>
            <a:r>
              <a:rPr lang="ko-KR" altLang="en-US" dirty="0"/>
              <a:t>웹 터미널 기능 개발</a:t>
            </a:r>
            <a:r>
              <a:rPr lang="en-US" altLang="ko-KR" dirty="0"/>
              <a:t>, </a:t>
            </a:r>
            <a:r>
              <a:rPr lang="ko-KR" altLang="en-US" dirty="0"/>
              <a:t>탑재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Go-</a:t>
            </a:r>
            <a:r>
              <a:rPr lang="en-US" altLang="ko-KR" dirty="0" err="1"/>
              <a:t>pty</a:t>
            </a:r>
            <a:r>
              <a:rPr lang="en-US" altLang="ko-KR" dirty="0"/>
              <a:t> </a:t>
            </a:r>
            <a:r>
              <a:rPr lang="ko-KR" altLang="en-US" dirty="0"/>
              <a:t>라이브러리가 아직 불완전한 것으로 판단하여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사용하는 </a:t>
            </a:r>
            <a:r>
              <a:rPr lang="en-US" altLang="ko-KR" dirty="0"/>
              <a:t>node-</a:t>
            </a:r>
            <a:r>
              <a:rPr lang="en-US" altLang="ko-KR" dirty="0" err="1"/>
              <a:t>pty</a:t>
            </a:r>
            <a:r>
              <a:rPr lang="en-US" altLang="ko-KR" dirty="0"/>
              <a:t>, </a:t>
            </a:r>
            <a:r>
              <a:rPr lang="en-US" altLang="ko-KR" dirty="0" err="1"/>
              <a:t>websocket</a:t>
            </a:r>
            <a:r>
              <a:rPr lang="en-US" altLang="ko-KR" dirty="0"/>
              <a:t> </a:t>
            </a:r>
            <a:r>
              <a:rPr lang="ko-KR" altLang="en-US" dirty="0"/>
              <a:t>서버 사용</a:t>
            </a:r>
            <a:r>
              <a:rPr lang="en-US" altLang="ko-KR" dirty="0"/>
              <a:t>. </a:t>
            </a:r>
            <a:r>
              <a:rPr lang="ko-KR" altLang="en-US" dirty="0"/>
              <a:t>빌드 시에 </a:t>
            </a:r>
            <a:r>
              <a:rPr lang="en-US" altLang="ko-KR" dirty="0"/>
              <a:t>pkg</a:t>
            </a:r>
            <a:r>
              <a:rPr lang="ko-KR" altLang="en-US" dirty="0"/>
              <a:t>로 바이너리화 하여 탑재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Windows, Unix(mac,</a:t>
            </a:r>
            <a:r>
              <a:rPr lang="ko-KR" altLang="en-US" dirty="0"/>
              <a:t> </a:t>
            </a:r>
            <a:r>
              <a:rPr lang="en-US" altLang="ko-KR" dirty="0" err="1"/>
              <a:t>linux</a:t>
            </a:r>
            <a:r>
              <a:rPr lang="en-US" altLang="ko-KR" dirty="0"/>
              <a:t>) </a:t>
            </a:r>
            <a:r>
              <a:rPr lang="ko-KR" altLang="en-US" dirty="0"/>
              <a:t>로컬 터미널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크기 조절 가능하도록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이벤트 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 Router </a:t>
            </a:r>
            <a:r>
              <a:rPr lang="ko-KR" altLang="en-US" dirty="0"/>
              <a:t>사용하기에 페이지 이동시에도 터미널 유지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CAB93-BD35-14EC-9447-E654FA2C012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BDF329D-DEC2-5133-FD7E-284E057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03CAEB-4284-1400-AFC6-61BA088E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35" y="217506"/>
            <a:ext cx="4560811" cy="3223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3DAFD8-8865-3CA0-F39A-9FAAE02B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2" y="3440735"/>
            <a:ext cx="4632055" cy="33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5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FDCD0-3EE5-AD0A-DC8C-E57224338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5" y="1260566"/>
            <a:ext cx="6474821" cy="4576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607BE0-7E65-535F-C9F0-800DD9F32678}"/>
              </a:ext>
            </a:extLst>
          </p:cNvPr>
          <p:cNvSpPr txBox="1"/>
          <p:nvPr/>
        </p:nvSpPr>
        <p:spPr>
          <a:xfrm>
            <a:off x="6925312" y="2153755"/>
            <a:ext cx="50838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암호 관리 페이지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해당 메뉴는 초기 계획에 개발 계획 없었으나</a:t>
            </a:r>
            <a:r>
              <a:rPr lang="en-US" altLang="ko-KR" dirty="0"/>
              <a:t>, </a:t>
            </a:r>
            <a:r>
              <a:rPr lang="en-US" altLang="ko-KR" dirty="0" err="1"/>
              <a:t>gopass-ui</a:t>
            </a:r>
            <a:r>
              <a:rPr lang="en-US" altLang="ko-KR" dirty="0"/>
              <a:t> GUI </a:t>
            </a:r>
            <a:r>
              <a:rPr lang="ko-KR" altLang="en-US" dirty="0"/>
              <a:t>오픈소스가 </a:t>
            </a:r>
            <a:r>
              <a:rPr lang="en-US" altLang="ko-KR" dirty="0"/>
              <a:t>windows</a:t>
            </a:r>
            <a:r>
              <a:rPr lang="ko-KR" altLang="en-US" dirty="0"/>
              <a:t>에서 사용 불가능</a:t>
            </a:r>
            <a:r>
              <a:rPr lang="en-US" altLang="ko-KR" dirty="0"/>
              <a:t>(push </a:t>
            </a:r>
            <a:r>
              <a:rPr lang="ko-KR" altLang="en-US" dirty="0"/>
              <a:t>안됨</a:t>
            </a:r>
            <a:r>
              <a:rPr lang="en-US" altLang="ko-KR" dirty="0"/>
              <a:t>)</a:t>
            </a:r>
            <a:r>
              <a:rPr lang="ko-KR" altLang="en-US" dirty="0"/>
              <a:t>한 점 발견하여 기능 추가해서 직접 개발 중인 상태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/>
              <a:t>secret repo</a:t>
            </a:r>
            <a:r>
              <a:rPr lang="ko-KR" altLang="en-US" dirty="0"/>
              <a:t>의 파일 시스템을 데이터화 해서 </a:t>
            </a:r>
            <a:r>
              <a:rPr lang="en-US" altLang="ko-KR" dirty="0"/>
              <a:t>frontend </a:t>
            </a:r>
            <a:r>
              <a:rPr lang="ko-KR" altLang="en-US" dirty="0"/>
              <a:t>에 </a:t>
            </a:r>
            <a:r>
              <a:rPr lang="en-US" altLang="ko-KR" dirty="0"/>
              <a:t>Tree</a:t>
            </a:r>
            <a:r>
              <a:rPr lang="ko-KR" altLang="en-US" dirty="0"/>
              <a:t>로 보이게끔 기능 완성한 상태이며</a:t>
            </a:r>
            <a:r>
              <a:rPr lang="en-US" altLang="ko-KR" dirty="0"/>
              <a:t>, </a:t>
            </a:r>
            <a:r>
              <a:rPr lang="ko-KR" altLang="en-US" dirty="0"/>
              <a:t>클릭 시에 </a:t>
            </a:r>
            <a:r>
              <a:rPr lang="ko-KR" altLang="en-US" dirty="0" err="1"/>
              <a:t>백엔드에서</a:t>
            </a:r>
            <a:r>
              <a:rPr lang="ko-KR" altLang="en-US" dirty="0"/>
              <a:t> </a:t>
            </a:r>
            <a:r>
              <a:rPr lang="ko-KR" altLang="en-US" dirty="0" err="1"/>
              <a:t>암복호화</a:t>
            </a:r>
            <a:r>
              <a:rPr lang="ko-KR" altLang="en-US" dirty="0"/>
              <a:t> 되도록 개발 완료한 상태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21B81-3AA6-D3B0-F93C-7366048E586C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15B41F-DE71-ECF6-58B0-A7278604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33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609600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기존 </a:t>
            </a:r>
            <a:r>
              <a:rPr lang="en-US" altLang="ko-KR" b="1" dirty="0" err="1"/>
              <a:t>cicd</a:t>
            </a:r>
            <a:r>
              <a:rPr lang="en-US" altLang="ko-KR" b="1" dirty="0"/>
              <a:t> </a:t>
            </a:r>
            <a:r>
              <a:rPr lang="ko-KR" altLang="en-US" b="1" dirty="0"/>
              <a:t>파이프라인</a:t>
            </a:r>
            <a:r>
              <a:rPr lang="ko-KR" altLang="en-US" dirty="0"/>
              <a:t>에서 빌드 단계 이후 배포 스펙</a:t>
            </a:r>
            <a:r>
              <a:rPr lang="en-US" altLang="ko-KR" dirty="0"/>
              <a:t>(helm, </a:t>
            </a:r>
            <a:r>
              <a:rPr lang="en-US" altLang="ko-KR" dirty="0" err="1"/>
              <a:t>kustomize</a:t>
            </a:r>
            <a:r>
              <a:rPr lang="en-US" altLang="ko-KR" dirty="0"/>
              <a:t>)</a:t>
            </a:r>
            <a:r>
              <a:rPr lang="ko-KR" altLang="en-US" dirty="0"/>
              <a:t>을 관리하는 </a:t>
            </a:r>
            <a:r>
              <a:rPr lang="en-US" altLang="ko-KR" dirty="0"/>
              <a:t>mono repository </a:t>
            </a:r>
            <a:r>
              <a:rPr lang="ko-KR" altLang="en-US" dirty="0"/>
              <a:t>에 여러 개의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푸시가</a:t>
            </a:r>
            <a:r>
              <a:rPr lang="ko-KR" altLang="en-US" dirty="0"/>
              <a:t> 한번에 들어오면 여러 개의 컨테이너들이 </a:t>
            </a:r>
            <a:r>
              <a:rPr lang="en-US" altLang="ko-KR" dirty="0"/>
              <a:t>git clone, tag change, commit, push </a:t>
            </a:r>
            <a:r>
              <a:rPr lang="ko-KR" altLang="en-US" dirty="0"/>
              <a:t>하는 과정에서 </a:t>
            </a:r>
            <a:r>
              <a:rPr lang="en-US" altLang="ko-KR" dirty="0"/>
              <a:t>git log</a:t>
            </a:r>
            <a:r>
              <a:rPr lang="ko-KR" altLang="en-US" dirty="0"/>
              <a:t>가 서로 충돌해 </a:t>
            </a:r>
            <a:r>
              <a:rPr lang="en-US" altLang="ko-KR" dirty="0"/>
              <a:t>push</a:t>
            </a:r>
            <a:r>
              <a:rPr lang="ko-KR" altLang="en-US" dirty="0"/>
              <a:t>에 실패하여 </a:t>
            </a:r>
            <a:r>
              <a:rPr lang="ko-KR" altLang="en-US" b="1" dirty="0">
                <a:solidFill>
                  <a:srgbClr val="FF0000"/>
                </a:solidFill>
              </a:rPr>
              <a:t>배포가 실패하는 일이 잦았습니다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대한 해결책으로 그저 배포 단계에 </a:t>
            </a:r>
            <a:r>
              <a:rPr lang="en-US" altLang="ko-KR" dirty="0"/>
              <a:t>retry </a:t>
            </a:r>
            <a:r>
              <a:rPr lang="ko-KR" altLang="en-US" dirty="0"/>
              <a:t>옵션을 주어 임시 방편으로 해결할 수 있겠으나</a:t>
            </a:r>
            <a:r>
              <a:rPr lang="en-US" altLang="ko-KR" dirty="0"/>
              <a:t> </a:t>
            </a:r>
            <a:r>
              <a:rPr lang="ko-KR" altLang="en-US" dirty="0"/>
              <a:t>완벽한 해결 방법은 </a:t>
            </a:r>
            <a:r>
              <a:rPr lang="ko-KR" altLang="en-US" dirty="0" err="1"/>
              <a:t>아닐뿐더러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기존 방식</a:t>
            </a:r>
            <a:r>
              <a:rPr lang="ko-KR" altLang="en-US" dirty="0"/>
              <a:t>은 배포 컨테이너 생성시마다 매번 </a:t>
            </a:r>
            <a:r>
              <a:rPr lang="en-US" altLang="ko-KR" dirty="0"/>
              <a:t>git 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한다는 점이 불필요한 </a:t>
            </a:r>
            <a:r>
              <a:rPr lang="ko-KR" altLang="en-US" b="1" dirty="0"/>
              <a:t>네트워크 리소스 낭비</a:t>
            </a:r>
            <a:r>
              <a:rPr lang="ko-KR" altLang="en-US" dirty="0"/>
              <a:t>이고 </a:t>
            </a:r>
            <a:r>
              <a:rPr lang="ko-KR" altLang="en-US" b="1" dirty="0"/>
              <a:t>기능 확장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가령 복수 </a:t>
            </a:r>
            <a:r>
              <a:rPr lang="en-US" altLang="ko-KR" dirty="0"/>
              <a:t>repo push)</a:t>
            </a:r>
            <a:r>
              <a:rPr lang="ko-KR" altLang="en-US" dirty="0"/>
              <a:t> </a:t>
            </a:r>
            <a:r>
              <a:rPr lang="ko-KR" altLang="en-US" b="1" dirty="0"/>
              <a:t>용이하지 않다는 점</a:t>
            </a:r>
            <a:r>
              <a:rPr lang="ko-KR" altLang="en-US" dirty="0"/>
              <a:t>에서 </a:t>
            </a:r>
            <a:r>
              <a:rPr lang="ko-KR" altLang="en-US" b="1" dirty="0"/>
              <a:t>저만의 배포 서버가 있으면 관리하기에 좋을 것 같아 해당 프로젝트를 진행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400507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ED1A-EEE0-FAE5-380F-099460E5B2C2}"/>
              </a:ext>
            </a:extLst>
          </p:cNvPr>
          <p:cNvSpPr txBox="1"/>
          <p:nvPr/>
        </p:nvSpPr>
        <p:spPr>
          <a:xfrm>
            <a:off x="609600" y="4466737"/>
            <a:ext cx="1054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기존에는 배포 컨테이너가 배포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하여 수정 후 </a:t>
            </a:r>
            <a:r>
              <a:rPr lang="en-US" altLang="ko-KR" dirty="0"/>
              <a:t>git serve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하는 </a:t>
            </a:r>
            <a:r>
              <a:rPr lang="ko-KR" altLang="en-US" dirty="0" err="1"/>
              <a:t>방식이였으나</a:t>
            </a:r>
            <a:r>
              <a:rPr lang="en-US" altLang="ko-KR" dirty="0"/>
              <a:t>, push</a:t>
            </a:r>
            <a:r>
              <a:rPr lang="ko-KR" altLang="en-US" dirty="0"/>
              <a:t> 대상 </a:t>
            </a:r>
            <a:r>
              <a:rPr lang="en-US" altLang="ko-KR" dirty="0"/>
              <a:t>repo </a:t>
            </a:r>
            <a:r>
              <a:rPr lang="ko-KR" altLang="en-US" dirty="0"/>
              <a:t>는 오로지 개발한 </a:t>
            </a:r>
            <a:r>
              <a:rPr lang="en-US" altLang="ko-KR" dirty="0"/>
              <a:t>server</a:t>
            </a:r>
            <a:r>
              <a:rPr lang="ko-KR" altLang="en-US" dirty="0"/>
              <a:t>에서만 관리하고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client </a:t>
            </a:r>
            <a:r>
              <a:rPr lang="ko-KR" altLang="en-US" b="1" dirty="0"/>
              <a:t>는 단순히 배포 변경 스펙</a:t>
            </a:r>
            <a:r>
              <a:rPr lang="en-US" altLang="ko-KR" b="1" dirty="0"/>
              <a:t>(container tag, env, label)</a:t>
            </a:r>
            <a:r>
              <a:rPr lang="ko-KR" altLang="en-US" b="1" dirty="0"/>
              <a:t>을 작성</a:t>
            </a:r>
            <a:r>
              <a:rPr lang="ko-KR" altLang="en-US" dirty="0"/>
              <a:t>한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 err="1"/>
              <a:t>json</a:t>
            </a:r>
            <a:r>
              <a:rPr lang="ko-KR" altLang="en-US" dirty="0"/>
              <a:t>을 </a:t>
            </a:r>
            <a:r>
              <a:rPr lang="en-US" altLang="ko-KR" dirty="0"/>
              <a:t>server</a:t>
            </a:r>
            <a:r>
              <a:rPr lang="ko-KR" altLang="en-US" dirty="0"/>
              <a:t>에 보내 </a:t>
            </a:r>
            <a:r>
              <a:rPr lang="ko-KR" altLang="en-US" b="1" dirty="0"/>
              <a:t>받은 요청을 채널에 담아 동기적으로 </a:t>
            </a:r>
            <a:r>
              <a:rPr lang="en-US" altLang="ko-KR" b="1" dirty="0"/>
              <a:t>server</a:t>
            </a:r>
            <a:r>
              <a:rPr lang="ko-KR" altLang="en-US" b="1" dirty="0"/>
              <a:t>에서 해당 작업을 처리</a:t>
            </a:r>
            <a:r>
              <a:rPr lang="ko-KR" altLang="en-US" dirty="0"/>
              <a:t>하는 방식으로 구상해서 개발했고</a:t>
            </a:r>
            <a:r>
              <a:rPr lang="en-US" altLang="ko-KR" dirty="0"/>
              <a:t>, </a:t>
            </a:r>
            <a:r>
              <a:rPr lang="ko-KR" altLang="en-US" dirty="0"/>
              <a:t>실제로 개발 </a:t>
            </a:r>
            <a:r>
              <a:rPr lang="ko-KR" altLang="en-US" b="1" dirty="0">
                <a:solidFill>
                  <a:srgbClr val="FF0000"/>
                </a:solidFill>
              </a:rPr>
              <a:t>이후 단 한 건의 배포 오류도 발생하지 않았습니다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3B9E2-4636-9F13-868D-E46CB4630A3B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1D9AAA-945B-E0B3-05D9-4D76F98B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74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DA4978-4A47-0436-2F52-41EF9F8C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13" y="224519"/>
            <a:ext cx="4074924" cy="1948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5608399" y="729922"/>
            <a:ext cx="6444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설정 파일 구조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서버에서 다음과 같이 </a:t>
            </a:r>
            <a:r>
              <a:rPr lang="ko-KR" altLang="en-US" b="1" dirty="0"/>
              <a:t>관리할 </a:t>
            </a:r>
            <a:r>
              <a:rPr lang="en-US" altLang="ko-KR" b="1" dirty="0"/>
              <a:t>repo</a:t>
            </a:r>
            <a:r>
              <a:rPr lang="ko-KR" altLang="en-US" b="1" dirty="0"/>
              <a:t>와 인증 방식을 설정 파일</a:t>
            </a:r>
            <a:r>
              <a:rPr lang="ko-KR" altLang="en-US" dirty="0"/>
              <a:t>에 명시</a:t>
            </a:r>
            <a:r>
              <a:rPr lang="en-US" altLang="ko-KR" dirty="0"/>
              <a:t>, ssh </a:t>
            </a:r>
            <a:r>
              <a:rPr lang="ko-KR" altLang="en-US" dirty="0"/>
              <a:t>인증방식을 사용할 경우 </a:t>
            </a:r>
            <a:r>
              <a:rPr lang="en-US" altLang="ko-KR" dirty="0"/>
              <a:t>private key </a:t>
            </a:r>
            <a:r>
              <a:rPr lang="ko-KR" altLang="en-US" dirty="0"/>
              <a:t>파일 생략시에 기본 </a:t>
            </a:r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/>
              <a:t>id_ed25519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이 정보들을 </a:t>
            </a:r>
            <a:r>
              <a:rPr lang="ko-KR" altLang="en-US" b="1" dirty="0"/>
              <a:t>기 작성한 </a:t>
            </a:r>
            <a:r>
              <a:rPr lang="en-US" altLang="ko-KR" b="1" dirty="0"/>
              <a:t>struct</a:t>
            </a:r>
            <a:r>
              <a:rPr lang="ko-KR" altLang="en-US" b="1" dirty="0"/>
              <a:t> </a:t>
            </a:r>
            <a:r>
              <a:rPr lang="en-US" altLang="ko-KR" b="1" dirty="0"/>
              <a:t>type </a:t>
            </a:r>
            <a:r>
              <a:rPr lang="ko-KR" altLang="en-US" b="1" dirty="0"/>
              <a:t>으로 변환해서 </a:t>
            </a:r>
            <a:r>
              <a:rPr lang="en-US" altLang="ko-KR" b="1" dirty="0"/>
              <a:t>repo </a:t>
            </a:r>
            <a:r>
              <a:rPr lang="ko-KR" altLang="en-US" b="1" dirty="0"/>
              <a:t>관리</a:t>
            </a:r>
            <a:endParaRPr lang="en-US" altLang="ko-KR" b="1" dirty="0"/>
          </a:p>
          <a:p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549C26-6395-3610-6EB2-2B90E8D13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56" y="3789437"/>
            <a:ext cx="4039281" cy="30239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54CAC6-030A-044B-F8BE-4C0E028830FB}"/>
              </a:ext>
            </a:extLst>
          </p:cNvPr>
          <p:cNvSpPr txBox="1"/>
          <p:nvPr/>
        </p:nvSpPr>
        <p:spPr>
          <a:xfrm>
            <a:off x="5608400" y="3789437"/>
            <a:ext cx="5991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Go-git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설정파일에 명시된 </a:t>
            </a:r>
            <a:r>
              <a:rPr lang="en-US" altLang="ko-KR" dirty="0"/>
              <a:t>repository </a:t>
            </a:r>
            <a:r>
              <a:rPr lang="ko-KR" altLang="en-US" dirty="0"/>
              <a:t>들을 서버 디스크에 </a:t>
            </a:r>
            <a:r>
              <a:rPr lang="en-US" altLang="ko-KR" dirty="0"/>
              <a:t>clone </a:t>
            </a:r>
            <a:r>
              <a:rPr lang="ko-KR" altLang="en-US" dirty="0"/>
              <a:t>하여 관리</a:t>
            </a:r>
            <a:r>
              <a:rPr lang="en-US" altLang="ko-KR" dirty="0"/>
              <a:t>. </a:t>
            </a:r>
            <a:r>
              <a:rPr lang="en-US" altLang="ko-KR" b="1" dirty="0"/>
              <a:t>go-git</a:t>
            </a:r>
            <a:r>
              <a:rPr lang="ko-KR" altLang="en-US" b="1" dirty="0"/>
              <a:t>을 사용해서 </a:t>
            </a:r>
            <a:r>
              <a:rPr lang="ko-KR" altLang="en-US" dirty="0"/>
              <a:t>단순히 </a:t>
            </a:r>
            <a:r>
              <a:rPr lang="en-US" altLang="ko-KR" dirty="0"/>
              <a:t>git </a:t>
            </a:r>
            <a:r>
              <a:rPr lang="ko-KR" altLang="en-US" dirty="0"/>
              <a:t>을 미리 만들어진</a:t>
            </a:r>
            <a:r>
              <a:rPr lang="en-US" altLang="ko-KR" dirty="0"/>
              <a:t> cli</a:t>
            </a:r>
            <a:r>
              <a:rPr lang="ko-KR" altLang="en-US" dirty="0"/>
              <a:t> 을 사용하는 것이 아닌 </a:t>
            </a:r>
            <a:r>
              <a:rPr lang="ko-KR" altLang="en-US" b="1" dirty="0"/>
              <a:t>코드 레벨로 관리하여 에러처리와 메모리 사용에 이점을 취함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41078A-FAFF-F4F4-320E-436BA9E8D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2044"/>
            <a:ext cx="5320937" cy="1513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FD9FAB-694F-06EE-6C2E-7239F92AE4D6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703AB-EAFA-5509-6C34-C4354B4E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64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DB2EE9-8048-43CE-A21A-8B8CF155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9" y="3072502"/>
            <a:ext cx="4197395" cy="3710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852A01-BBB3-246D-012E-60E710C927E0}"/>
              </a:ext>
            </a:extLst>
          </p:cNvPr>
          <p:cNvSpPr txBox="1"/>
          <p:nvPr/>
        </p:nvSpPr>
        <p:spPr>
          <a:xfrm>
            <a:off x="5295626" y="3072502"/>
            <a:ext cx="6791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추후 기능 확장을 위한 설계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클라이언트에서 </a:t>
            </a:r>
            <a:r>
              <a:rPr lang="ko-KR" altLang="en-US" b="1" dirty="0"/>
              <a:t>배포 스펙을 </a:t>
            </a:r>
            <a:r>
              <a:rPr lang="en-US" altLang="ko-KR" b="1" dirty="0" err="1"/>
              <a:t>yaml</a:t>
            </a:r>
            <a:r>
              <a:rPr lang="en-US" altLang="ko-KR" b="1" dirty="0"/>
              <a:t> </a:t>
            </a:r>
            <a:r>
              <a:rPr lang="ko-KR" altLang="en-US" b="1" dirty="0"/>
              <a:t>혹은 </a:t>
            </a:r>
            <a:r>
              <a:rPr lang="en-US" altLang="ko-KR" b="1" dirty="0" err="1"/>
              <a:t>json</a:t>
            </a:r>
            <a:r>
              <a:rPr lang="en-US" altLang="ko-KR" b="1" dirty="0"/>
              <a:t> </a:t>
            </a:r>
            <a:r>
              <a:rPr lang="ko-KR" altLang="en-US" b="1" dirty="0"/>
              <a:t>포맷으로 </a:t>
            </a:r>
            <a:r>
              <a:rPr lang="en-US" altLang="ko-KR" b="1" dirty="0" err="1"/>
              <a:t>protobuf</a:t>
            </a:r>
            <a:r>
              <a:rPr lang="en-US" altLang="ko-KR" b="1" dirty="0"/>
              <a:t> </a:t>
            </a:r>
            <a:r>
              <a:rPr lang="ko-KR" altLang="en-US" b="1" dirty="0"/>
              <a:t>메시지에 담아 </a:t>
            </a:r>
            <a:r>
              <a:rPr lang="en-US" altLang="ko-KR" b="1" dirty="0" err="1"/>
              <a:t>gRPC</a:t>
            </a:r>
            <a:r>
              <a:rPr lang="en-US" altLang="ko-KR" b="1" dirty="0"/>
              <a:t> </a:t>
            </a:r>
            <a:r>
              <a:rPr lang="ko-KR" altLang="en-US" b="1" dirty="0"/>
              <a:t>요청</a:t>
            </a:r>
            <a:r>
              <a:rPr lang="ko-KR" altLang="en-US" dirty="0"/>
              <a:t>을 서버에 보내면 서버는 해당 내용을 </a:t>
            </a:r>
            <a:r>
              <a:rPr lang="en-US" altLang="ko-KR" dirty="0"/>
              <a:t>struct type </a:t>
            </a:r>
            <a:r>
              <a:rPr lang="ko-KR" altLang="en-US" dirty="0"/>
              <a:t>으로 변환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 err="1"/>
              <a:t>kustomize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yq</a:t>
            </a:r>
            <a:r>
              <a:rPr lang="en-US" altLang="ko-KR" dirty="0"/>
              <a:t> </a:t>
            </a:r>
            <a:r>
              <a:rPr lang="ko-KR" altLang="en-US" dirty="0"/>
              <a:t>만으로도 충분히 배포가 가능하여 두 기능만을 개발했지만</a:t>
            </a:r>
            <a:r>
              <a:rPr lang="en-US" altLang="ko-KR" dirty="0"/>
              <a:t>, </a:t>
            </a:r>
            <a:r>
              <a:rPr lang="en-US" altLang="ko-KR" dirty="0" err="1"/>
              <a:t>dotenv</a:t>
            </a:r>
            <a:r>
              <a:rPr lang="en-US" altLang="ko-KR" dirty="0"/>
              <a:t>(.env), </a:t>
            </a:r>
            <a:r>
              <a:rPr lang="en-US" altLang="ko-KR" dirty="0" err="1"/>
              <a:t>toml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/>
              <a:t>xml </a:t>
            </a:r>
            <a:r>
              <a:rPr lang="ko-KR" altLang="en-US" dirty="0"/>
              <a:t>와 같은 다른 파일 형식에도 </a:t>
            </a:r>
            <a:r>
              <a:rPr lang="ko-KR" altLang="en-US" b="1" dirty="0"/>
              <a:t>필요시 인터페이스를 통한 </a:t>
            </a:r>
            <a:r>
              <a:rPr lang="en-US" altLang="ko-KR" b="1" dirty="0"/>
              <a:t>map </a:t>
            </a:r>
            <a:r>
              <a:rPr lang="ko-KR" altLang="en-US" b="1" dirty="0"/>
              <a:t>변환하여 </a:t>
            </a:r>
            <a:r>
              <a:rPr lang="en-US" altLang="ko-KR" b="1" dirty="0"/>
              <a:t>key</a:t>
            </a:r>
            <a:r>
              <a:rPr lang="ko-KR" altLang="en-US" b="1" dirty="0"/>
              <a:t>에 따른 기능 추가 개발</a:t>
            </a:r>
            <a:r>
              <a:rPr lang="en-US" altLang="ko-KR" b="1" dirty="0"/>
              <a:t>,</a:t>
            </a:r>
            <a:r>
              <a:rPr lang="ko-KR" altLang="en-US" b="1" dirty="0"/>
              <a:t> 대응이 가능하도록 설계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D81B96-4AA5-E21F-0EBC-73B555D5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9" y="392975"/>
            <a:ext cx="4659495" cy="2387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63B88-838B-FE9C-3240-403EE82F5758}"/>
              </a:ext>
            </a:extLst>
          </p:cNvPr>
          <p:cNvSpPr txBox="1"/>
          <p:nvPr/>
        </p:nvSpPr>
        <p:spPr>
          <a:xfrm>
            <a:off x="5295627" y="392975"/>
            <a:ext cx="64259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서버와 클라이언트는 </a:t>
            </a:r>
            <a:r>
              <a:rPr lang="en-US" altLang="ko-KR" b="1" dirty="0" err="1"/>
              <a:t>gRPC</a:t>
            </a:r>
            <a:r>
              <a:rPr lang="ko-KR" altLang="en-US" b="1" dirty="0"/>
              <a:t> 를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Http2</a:t>
            </a:r>
            <a:r>
              <a:rPr lang="ko-KR" altLang="en-US" dirty="0"/>
              <a:t>를 사용한 양방향 통신이 가능하여 </a:t>
            </a:r>
            <a:r>
              <a:rPr lang="ko-KR" altLang="en-US" b="1" dirty="0"/>
              <a:t>서버 스트리밍으로 서버에서 처리한 결과를 즉시 실시간으로 클라이언트 로그로 출력</a:t>
            </a:r>
            <a:r>
              <a:rPr lang="ko-KR" altLang="en-US" dirty="0"/>
              <a:t>할 수 있을 수 있고</a:t>
            </a:r>
            <a:r>
              <a:rPr lang="en-US" altLang="ko-KR" dirty="0"/>
              <a:t>, </a:t>
            </a:r>
            <a:r>
              <a:rPr lang="en-US" altLang="ko-KR" b="1" dirty="0"/>
              <a:t>binary </a:t>
            </a:r>
            <a:r>
              <a:rPr lang="ko-KR" altLang="en-US" b="1" dirty="0"/>
              <a:t>포맷으로 데이터를 주고 받기 때문에</a:t>
            </a: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보다 변환 과정에 따른 비용이 적어 </a:t>
            </a:r>
            <a:r>
              <a:rPr lang="ko-KR" altLang="en-US" b="1" dirty="0"/>
              <a:t>속도가 빠름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b="1" dirty="0"/>
              <a:t>하나의 </a:t>
            </a:r>
            <a:r>
              <a:rPr lang="en-US" altLang="ko-KR" b="1" dirty="0"/>
              <a:t>proto </a:t>
            </a:r>
            <a:r>
              <a:rPr lang="ko-KR" altLang="en-US" b="1" dirty="0"/>
              <a:t>파일을 관리</a:t>
            </a:r>
            <a:r>
              <a:rPr lang="ko-KR" altLang="en-US" dirty="0"/>
              <a:t>하면서 변경되는 </a:t>
            </a:r>
            <a:r>
              <a:rPr lang="en-US" altLang="ko-KR" dirty="0" err="1"/>
              <a:t>api</a:t>
            </a:r>
            <a:r>
              <a:rPr lang="ko-KR" altLang="en-US" dirty="0"/>
              <a:t> 스펙에 따라 변경되는 함수에 맞게 그저 처리 내용을 수정하면 되는 이점이 있어 해당 기술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A8EEF-144B-733E-ACED-CF1D20D9BA3E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F6C35A-96C7-8980-5447-A1ADB25D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85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7134634" y="512202"/>
            <a:ext cx="4711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Health check </a:t>
            </a:r>
            <a:r>
              <a:rPr lang="ko-KR" altLang="en-US" b="1" dirty="0"/>
              <a:t>및 </a:t>
            </a:r>
            <a:r>
              <a:rPr lang="en-US" altLang="ko-KR" b="1" dirty="0"/>
              <a:t>graceful shutdown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서버가 정상적으로 올라왔는지</a:t>
            </a:r>
            <a:r>
              <a:rPr lang="en-US" altLang="ko-KR" dirty="0"/>
              <a:t> health check probe </a:t>
            </a:r>
            <a:r>
              <a:rPr lang="ko-KR" altLang="en-US" dirty="0"/>
              <a:t>를 노출시켜 </a:t>
            </a:r>
            <a:r>
              <a:rPr lang="ko-KR" altLang="en-US" b="1" dirty="0"/>
              <a:t>정상적으로 올라온 서버에만 요청을 </a:t>
            </a:r>
            <a:r>
              <a:rPr lang="ko-KR" altLang="en-US" b="1" dirty="0" err="1"/>
              <a:t>라우팅</a:t>
            </a:r>
            <a:r>
              <a:rPr lang="ko-KR" altLang="en-US" dirty="0" err="1"/>
              <a:t>시킬</a:t>
            </a:r>
            <a:r>
              <a:rPr lang="ko-KR" altLang="en-US" dirty="0"/>
              <a:t> 수 있도록 만들고</a:t>
            </a:r>
            <a:r>
              <a:rPr lang="en-US" altLang="ko-KR" dirty="0"/>
              <a:t>, </a:t>
            </a:r>
            <a:r>
              <a:rPr lang="en-US" altLang="ko-KR" dirty="0" err="1"/>
              <a:t>sigterm</a:t>
            </a:r>
            <a:r>
              <a:rPr lang="en-US" altLang="ko-KR" dirty="0"/>
              <a:t> </a:t>
            </a:r>
            <a:r>
              <a:rPr lang="ko-KR" altLang="en-US" dirty="0"/>
              <a:t>신호 수신시에 </a:t>
            </a:r>
            <a:r>
              <a:rPr lang="ko-KR" altLang="en-US" b="1" dirty="0"/>
              <a:t>기 받은 요청에 대한 작업을 모두 처리하고 종료</a:t>
            </a:r>
            <a:r>
              <a:rPr lang="ko-KR" altLang="en-US" dirty="0"/>
              <a:t>될 수 있도록 </a:t>
            </a:r>
            <a:r>
              <a:rPr lang="en-US" altLang="ko-KR" dirty="0"/>
              <a:t>graceful shutdown </a:t>
            </a:r>
            <a:r>
              <a:rPr lang="ko-KR" altLang="en-US" dirty="0"/>
              <a:t>처리함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6AE20D-4892-467B-D760-8BEB95AD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1" y="512202"/>
            <a:ext cx="6657975" cy="1657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A0B296-010D-CFA9-F6D8-601DDA98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0" y="2104228"/>
            <a:ext cx="6657975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448E5E-25F4-C080-1048-5E2318BF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00" y="4093548"/>
            <a:ext cx="5723708" cy="2603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F0182-7D42-21D0-0DF9-24A7F45E8F1B}"/>
              </a:ext>
            </a:extLst>
          </p:cNvPr>
          <p:cNvSpPr txBox="1"/>
          <p:nvPr/>
        </p:nvSpPr>
        <p:spPr>
          <a:xfrm>
            <a:off x="5939108" y="4093548"/>
            <a:ext cx="6339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 연결 종료 이후 클라이언트 측 메신저 앱 메시지 요청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처리에 대한 결과</a:t>
            </a:r>
            <a:r>
              <a:rPr lang="ko-KR" altLang="en-US" dirty="0"/>
              <a:t>를 </a:t>
            </a:r>
            <a:r>
              <a:rPr lang="en-US" altLang="ko-KR" dirty="0"/>
              <a:t>slack </a:t>
            </a:r>
            <a:r>
              <a:rPr lang="ko-KR" altLang="en-US" dirty="0"/>
              <a:t>메신저 </a:t>
            </a:r>
            <a:r>
              <a:rPr lang="en-US" altLang="ko-KR" dirty="0"/>
              <a:t>webhook </a:t>
            </a:r>
            <a:r>
              <a:rPr lang="ko-KR" altLang="en-US" dirty="0"/>
              <a:t>으로 요청을 통해 </a:t>
            </a:r>
            <a:r>
              <a:rPr lang="ko-KR" altLang="en-US" b="1" dirty="0"/>
              <a:t>배포 알림 채널에 메신저</a:t>
            </a:r>
            <a:r>
              <a:rPr lang="ko-KR" altLang="en-US" dirty="0"/>
              <a:t>가 가도록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복수 개의 채널에 동시 요청을 해도 되기에 </a:t>
            </a:r>
            <a:r>
              <a:rPr lang="en-US" altLang="ko-KR" dirty="0" err="1"/>
              <a:t>goRoutine</a:t>
            </a:r>
            <a:r>
              <a:rPr lang="en-US" altLang="ko-KR" dirty="0"/>
              <a:t> </a:t>
            </a:r>
            <a:r>
              <a:rPr lang="ko-KR" altLang="en-US" dirty="0"/>
              <a:t>으로 비동기 처리함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66664-7223-6D7D-7C6B-B9807A59E881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B03D44-5C94-2716-CBEF-F4F69522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3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522513"/>
            <a:ext cx="660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Inspection System(</a:t>
            </a:r>
            <a:r>
              <a:rPr lang="ko-KR" altLang="en-US" sz="2400" b="1" dirty="0">
                <a:latin typeface="+mj-ea"/>
                <a:ea typeface="+mj-ea"/>
              </a:rPr>
              <a:t>점검 관리 시스템</a:t>
            </a:r>
            <a:r>
              <a:rPr lang="en-US" altLang="ko-KR" sz="2400" b="1" dirty="0">
                <a:latin typeface="+mj-ea"/>
                <a:ea typeface="+mj-ea"/>
              </a:rPr>
              <a:t>)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299318"/>
            <a:ext cx="6190054" cy="5163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24.02 – 03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Http, </a:t>
            </a:r>
            <a:r>
              <a:rPr lang="en-US" altLang="ko-KR" dirty="0" err="1"/>
              <a:t>gRPC</a:t>
            </a:r>
            <a:r>
              <a:rPr lang="en-US" altLang="ko-KR" dirty="0"/>
              <a:t>, envoy-proxy server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 </a:t>
            </a:r>
            <a:r>
              <a:rPr lang="en-US" altLang="ko-KR" dirty="0"/>
              <a:t>(</a:t>
            </a:r>
            <a:r>
              <a:rPr lang="ko-KR" altLang="en-US" dirty="0"/>
              <a:t>기여도 </a:t>
            </a:r>
            <a:r>
              <a:rPr lang="en-US" altLang="ko-KR" dirty="0"/>
              <a:t>Backend 100%, Frontend 100%)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Golang,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echo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echo framework, OAuth2, </a:t>
            </a:r>
            <a:r>
              <a:rPr lang="en-US" altLang="ko-KR" dirty="0" err="1"/>
              <a:t>redis</a:t>
            </a:r>
            <a:r>
              <a:rPr lang="en-US" altLang="ko-KR" dirty="0"/>
              <a:t>, </a:t>
            </a:r>
            <a:r>
              <a:rPr lang="en-US" altLang="ko-KR" dirty="0" err="1"/>
              <a:t>gRPC</a:t>
            </a:r>
            <a:r>
              <a:rPr lang="en-US" altLang="ko-KR" dirty="0"/>
              <a:t>-web(</a:t>
            </a:r>
            <a:r>
              <a:rPr lang="ko-KR" altLang="en-US" dirty="0"/>
              <a:t>브라우저 </a:t>
            </a:r>
            <a:r>
              <a:rPr lang="en-US" altLang="ko-KR" dirty="0" err="1"/>
              <a:t>gRPC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), envoy-proxy,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Kubernetes-API, svelte, spa-router, mermaid.js, rollup, </a:t>
            </a:r>
            <a:r>
              <a:rPr lang="en-US" altLang="ko-KR" b="1" dirty="0"/>
              <a:t>deploy client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56AB9-96DA-66AB-7894-E85921CB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97" y="513806"/>
            <a:ext cx="4484914" cy="2915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D5B9A0-51DA-9139-EE4B-8674FFB0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44" y="3613363"/>
            <a:ext cx="5259977" cy="254767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5DD9C44-BCC4-45CE-542A-D94B982D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자사 인프라 시스템을 안정적으로 운영하기 위해서 입사 전 방치 상태였던 인프라 환경들을 전부 업그레이드 </a:t>
            </a:r>
            <a:r>
              <a:rPr lang="ko-KR" altLang="en-US" dirty="0" err="1"/>
              <a:t>해야되는</a:t>
            </a:r>
            <a:r>
              <a:rPr lang="ko-KR" altLang="en-US" dirty="0"/>
              <a:t> </a:t>
            </a:r>
            <a:r>
              <a:rPr lang="ko-KR" altLang="en-US" dirty="0" err="1"/>
              <a:t>상황이였는데</a:t>
            </a:r>
            <a:r>
              <a:rPr lang="en-US" altLang="ko-KR" dirty="0"/>
              <a:t>, </a:t>
            </a:r>
            <a:r>
              <a:rPr lang="ko-KR" altLang="en-US" dirty="0"/>
              <a:t>이에 따른 </a:t>
            </a:r>
            <a:r>
              <a:rPr lang="ko-KR" altLang="en-US" b="1" dirty="0"/>
              <a:t>서비스 일시 중단이 불가피한 </a:t>
            </a:r>
            <a:r>
              <a:rPr lang="ko-KR" altLang="en-US" b="1" dirty="0" err="1"/>
              <a:t>상황</a:t>
            </a:r>
            <a:r>
              <a:rPr lang="ko-KR" altLang="en-US" dirty="0" err="1"/>
              <a:t>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정상 서비스가 아닌 점검 페이지를 띄우는 서버를 컨테이너 이미지화 하여 가지고 있는 </a:t>
            </a:r>
            <a:r>
              <a:rPr lang="ko-KR" altLang="en-US" dirty="0" err="1"/>
              <a:t>상황이였고</a:t>
            </a:r>
            <a:r>
              <a:rPr lang="en-US" altLang="ko-KR" dirty="0"/>
              <a:t>, </a:t>
            </a:r>
            <a:r>
              <a:rPr lang="ko-KR" altLang="en-US" b="1" dirty="0"/>
              <a:t>서비스 주소로 접속 시에 기존 서비스 컨테이너가 아닌 해당 점검 페이지 컨테이너로 접속</a:t>
            </a:r>
            <a:r>
              <a:rPr lang="ko-KR" altLang="en-US" dirty="0"/>
              <a:t>이 되게끔 시나리오가 완성 돼있었습니다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b="1" dirty="0"/>
              <a:t>서비스가 한 두개가 </a:t>
            </a:r>
            <a:r>
              <a:rPr lang="ko-KR" altLang="en-US" b="1" dirty="0" err="1"/>
              <a:t>아닌터라</a:t>
            </a:r>
            <a:r>
              <a:rPr lang="ko-KR" altLang="en-US" b="1" dirty="0"/>
              <a:t> 이를 매번 전부 수동으로 정상 서비스 </a:t>
            </a:r>
            <a:r>
              <a:rPr lang="en-US" altLang="ko-KR" b="1" dirty="0"/>
              <a:t>&lt;–&gt; </a:t>
            </a:r>
            <a:r>
              <a:rPr lang="ko-KR" altLang="en-US" b="1" dirty="0"/>
              <a:t>점검 상태로 전환하는 것은 시간이 걸리고</a:t>
            </a:r>
            <a:r>
              <a:rPr lang="en-US" altLang="ko-KR" b="1" dirty="0"/>
              <a:t>,</a:t>
            </a:r>
            <a:r>
              <a:rPr lang="ko-KR" altLang="en-US" b="1" dirty="0"/>
              <a:t> 휴먼 에러가 발생할 수 있기에 </a:t>
            </a:r>
            <a:r>
              <a:rPr lang="ko-KR" altLang="en-US" b="1" dirty="0">
                <a:solidFill>
                  <a:srgbClr val="FF0000"/>
                </a:solidFill>
              </a:rPr>
              <a:t>장기적으로</a:t>
            </a:r>
            <a:r>
              <a:rPr lang="ko-KR" altLang="en-US" dirty="0"/>
              <a:t> 이를 버튼 클릭시에 </a:t>
            </a:r>
            <a:r>
              <a:rPr lang="ko-KR" altLang="en-US" b="1" dirty="0">
                <a:solidFill>
                  <a:srgbClr val="FF0000"/>
                </a:solidFill>
              </a:rPr>
              <a:t>자동으로 상태를 전환해주는 점검 관리 시스템</a:t>
            </a:r>
            <a:r>
              <a:rPr lang="ko-KR" altLang="en-US" dirty="0"/>
              <a:t>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있으면 좋겠다는 생각에 착안하여 해당 시스템을 개발했고 인프라 작업 시간과 서비스 장애 발생 시에 </a:t>
            </a:r>
            <a:r>
              <a:rPr lang="ko-KR" altLang="en-US" b="1" dirty="0">
                <a:solidFill>
                  <a:srgbClr val="FF0000"/>
                </a:solidFill>
              </a:rPr>
              <a:t>실제로 이후에 사용</a:t>
            </a:r>
            <a:r>
              <a:rPr lang="ko-KR" altLang="en-US" dirty="0"/>
              <a:t>한 바 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ED1A-EEE0-FAE5-380F-099460E5B2C2}"/>
              </a:ext>
            </a:extLst>
          </p:cNvPr>
          <p:cNvSpPr txBox="1"/>
          <p:nvPr/>
        </p:nvSpPr>
        <p:spPr>
          <a:xfrm>
            <a:off x="609600" y="4182527"/>
            <a:ext cx="1054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서비스의 중단을 초래할 수 있는 시스템이기에 </a:t>
            </a:r>
            <a:r>
              <a:rPr lang="en-US" altLang="ko-KR" b="1" dirty="0" err="1"/>
              <a:t>Keycloak</a:t>
            </a:r>
            <a:r>
              <a:rPr lang="en-US" altLang="ko-KR" b="1" dirty="0"/>
              <a:t> </a:t>
            </a:r>
            <a:r>
              <a:rPr lang="ko-KR" altLang="en-US" b="1" dirty="0"/>
              <a:t>서버로의 </a:t>
            </a:r>
            <a:r>
              <a:rPr lang="en-US" altLang="ko-KR" b="1" dirty="0"/>
              <a:t>OAuth2 </a:t>
            </a:r>
            <a:r>
              <a:rPr lang="ko-KR" altLang="en-US" b="1" dirty="0"/>
              <a:t>로그인 기능 구현</a:t>
            </a:r>
            <a:r>
              <a:rPr lang="ko-KR" altLang="en-US" dirty="0"/>
              <a:t>하여 토큰에 </a:t>
            </a:r>
            <a:r>
              <a:rPr lang="ko-KR" altLang="en-US" b="1" dirty="0"/>
              <a:t>기 </a:t>
            </a:r>
            <a:r>
              <a:rPr lang="ko-KR" altLang="en-US" b="1" dirty="0" err="1"/>
              <a:t>정해놓은</a:t>
            </a:r>
            <a:r>
              <a:rPr lang="ko-KR" altLang="en-US" b="1" dirty="0"/>
              <a:t> 권한</a:t>
            </a:r>
            <a:r>
              <a:rPr lang="en-US" altLang="ko-KR" b="1" dirty="0"/>
              <a:t>(group,</a:t>
            </a:r>
            <a:r>
              <a:rPr lang="ko-KR" altLang="en-US" b="1" dirty="0"/>
              <a:t> </a:t>
            </a:r>
            <a:r>
              <a:rPr lang="en-US" altLang="ko-KR" b="1" dirty="0"/>
              <a:t>role)</a:t>
            </a:r>
            <a:r>
              <a:rPr lang="ko-KR" altLang="en-US" b="1" dirty="0"/>
              <a:t>이 있는 사람만 접속 가능</a:t>
            </a:r>
            <a:r>
              <a:rPr lang="ko-KR" altLang="en-US" dirty="0"/>
              <a:t>하게끔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서비스에 해당하는 </a:t>
            </a:r>
            <a:r>
              <a:rPr lang="en-US" altLang="ko-KR" dirty="0"/>
              <a:t>ingress, </a:t>
            </a:r>
            <a:r>
              <a:rPr lang="ko-KR" altLang="en-US" dirty="0"/>
              <a:t>정상 서비스 </a:t>
            </a:r>
            <a:r>
              <a:rPr lang="en-US" altLang="ko-KR" dirty="0"/>
              <a:t>deployment, </a:t>
            </a:r>
            <a:r>
              <a:rPr lang="ko-KR" altLang="en-US" dirty="0"/>
              <a:t>점검 페이지 </a:t>
            </a:r>
            <a:r>
              <a:rPr lang="en-US" altLang="ko-KR" dirty="0"/>
              <a:t>deployment </a:t>
            </a:r>
            <a:r>
              <a:rPr lang="ko-KR" altLang="en-US" dirty="0"/>
              <a:t>를 설정 파일로 명시하고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r>
              <a:rPr lang="ko-KR" altLang="en-US" b="1" dirty="0"/>
              <a:t> 로 질의해 상태를 실시간으로 보여주는 </a:t>
            </a:r>
            <a:r>
              <a:rPr lang="en-US" altLang="ko-KR" b="1" dirty="0"/>
              <a:t>dashboard </a:t>
            </a:r>
            <a:r>
              <a:rPr lang="ko-KR" altLang="en-US" b="1" dirty="0"/>
              <a:t>구현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해당 서비스에 대한 페이지 접속 시 </a:t>
            </a:r>
            <a:r>
              <a:rPr lang="en-US" altLang="ko-KR" b="1" dirty="0"/>
              <a:t>deployment pod </a:t>
            </a:r>
            <a:r>
              <a:rPr lang="ko-KR" altLang="en-US" b="1" dirty="0"/>
              <a:t>개수를 조정할 수 있는 기능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환경 변수 수정을 통한 </a:t>
            </a:r>
            <a:r>
              <a:rPr lang="ko-KR" altLang="en-US" b="1" dirty="0"/>
              <a:t>점검 시간 변경 기능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버튼 클릭 시에</a:t>
            </a:r>
            <a:r>
              <a:rPr lang="ko-KR" altLang="en-US" dirty="0"/>
              <a:t> </a:t>
            </a:r>
            <a:r>
              <a:rPr lang="en-US" altLang="ko-KR" dirty="0"/>
              <a:t>routing</a:t>
            </a:r>
            <a:r>
              <a:rPr lang="ko-KR" altLang="en-US" dirty="0"/>
              <a:t>을 점검 페이지 </a:t>
            </a:r>
            <a:r>
              <a:rPr lang="en-US" altLang="ko-KR" dirty="0"/>
              <a:t>pod</a:t>
            </a:r>
            <a:r>
              <a:rPr lang="ko-KR" altLang="en-US" dirty="0"/>
              <a:t>로 변경하여 </a:t>
            </a:r>
            <a:r>
              <a:rPr lang="ko-KR" altLang="en-US" b="1" dirty="0"/>
              <a:t>서비스를 점검 상태로 전환시킬 수 있는 기능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mermaid.js</a:t>
            </a:r>
            <a:r>
              <a:rPr lang="ko-KR" altLang="en-US" dirty="0"/>
              <a:t>을 사용하여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리소스 간이 </a:t>
            </a:r>
            <a:r>
              <a:rPr lang="ko-KR" altLang="en-US" b="1" dirty="0" err="1"/>
              <a:t>대쉬보드</a:t>
            </a:r>
            <a:r>
              <a:rPr lang="ko-KR" altLang="en-US" b="1" dirty="0"/>
              <a:t> 구현</a:t>
            </a:r>
            <a:r>
              <a:rPr lang="ko-KR" altLang="en-US" dirty="0"/>
              <a:t> 등을 직접 개발하여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인프라를 잘 모르는 사람도 손쉽게 서비스의 점검을 </a:t>
            </a:r>
            <a:r>
              <a:rPr lang="en-US" altLang="ko-KR" b="1" dirty="0">
                <a:solidFill>
                  <a:srgbClr val="FF0000"/>
                </a:solidFill>
              </a:rPr>
              <a:t>on/off </a:t>
            </a:r>
            <a:r>
              <a:rPr lang="ko-KR" altLang="en-US" b="1" dirty="0">
                <a:solidFill>
                  <a:srgbClr val="FF0000"/>
                </a:solidFill>
              </a:rPr>
              <a:t>가능</a:t>
            </a:r>
            <a:r>
              <a:rPr lang="ko-KR" altLang="en-US" dirty="0"/>
              <a:t>하도록 개발했습니다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BF418-56F8-2699-2059-025B6107815A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3E39FF-B700-50EF-DD4E-BB04D1EE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59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2840</Words>
  <Application>Microsoft Office PowerPoint</Application>
  <PresentationFormat>와이드스크린</PresentationFormat>
  <Paragraphs>318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경력 기술서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병찬 최</dc:creator>
  <cp:lastModifiedBy>병찬 최</cp:lastModifiedBy>
  <cp:revision>35</cp:revision>
  <dcterms:created xsi:type="dcterms:W3CDTF">2024-10-19T06:22:12Z</dcterms:created>
  <dcterms:modified xsi:type="dcterms:W3CDTF">2024-10-21T14:53:52Z</dcterms:modified>
</cp:coreProperties>
</file>